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62" r:id="rId6"/>
    <p:sldId id="259" r:id="rId7"/>
    <p:sldId id="261" r:id="rId8"/>
    <p:sldId id="260" r:id="rId9"/>
    <p:sldId id="265"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5D3F-432D-4AF7-93AD-ADD0932D80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FDC97E6E-4563-4742-90C1-F64F763220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DEB3D1DD-1DB1-43F3-ACD9-BC4A5BD97349}"/>
              </a:ext>
            </a:extLst>
          </p:cNvPr>
          <p:cNvSpPr>
            <a:spLocks noGrp="1"/>
          </p:cNvSpPr>
          <p:nvPr>
            <p:ph type="dt" sz="half" idx="10"/>
          </p:nvPr>
        </p:nvSpPr>
        <p:spPr/>
        <p:txBody>
          <a:bodyPr/>
          <a:lstStyle/>
          <a:p>
            <a:fld id="{F14FF7A6-FE08-4474-AC43-8D42650DCEEC}" type="datetimeFigureOut">
              <a:rPr lang="en-ID" smtClean="0"/>
              <a:t>13/10/2021</a:t>
            </a:fld>
            <a:endParaRPr lang="en-ID"/>
          </a:p>
        </p:txBody>
      </p:sp>
      <p:sp>
        <p:nvSpPr>
          <p:cNvPr id="5" name="Footer Placeholder 4">
            <a:extLst>
              <a:ext uri="{FF2B5EF4-FFF2-40B4-BE49-F238E27FC236}">
                <a16:creationId xmlns:a16="http://schemas.microsoft.com/office/drawing/2014/main" id="{5E7769FA-E113-4382-93BC-2D03B8AD511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D69CD14-1F5F-4CF2-AD54-3B40A77205B3}"/>
              </a:ext>
            </a:extLst>
          </p:cNvPr>
          <p:cNvSpPr>
            <a:spLocks noGrp="1"/>
          </p:cNvSpPr>
          <p:nvPr>
            <p:ph type="sldNum" sz="quarter" idx="12"/>
          </p:nvPr>
        </p:nvSpPr>
        <p:spPr/>
        <p:txBody>
          <a:bodyPr/>
          <a:lstStyle/>
          <a:p>
            <a:fld id="{CF322B04-36CA-4307-972D-31955D428F72}" type="slidenum">
              <a:rPr lang="en-ID" smtClean="0"/>
              <a:t>‹#›</a:t>
            </a:fld>
            <a:endParaRPr lang="en-ID"/>
          </a:p>
        </p:txBody>
      </p:sp>
    </p:spTree>
    <p:extLst>
      <p:ext uri="{BB962C8B-B14F-4D97-AF65-F5344CB8AC3E}">
        <p14:creationId xmlns:p14="http://schemas.microsoft.com/office/powerpoint/2010/main" val="129101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CDEA0-85DE-4221-AF08-8329E62FE35B}"/>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514E0B96-E139-4D35-AC52-6D1D8D6943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7866536-9479-4122-B094-728194354F84}"/>
              </a:ext>
            </a:extLst>
          </p:cNvPr>
          <p:cNvSpPr>
            <a:spLocks noGrp="1"/>
          </p:cNvSpPr>
          <p:nvPr>
            <p:ph type="dt" sz="half" idx="10"/>
          </p:nvPr>
        </p:nvSpPr>
        <p:spPr/>
        <p:txBody>
          <a:bodyPr/>
          <a:lstStyle/>
          <a:p>
            <a:fld id="{F14FF7A6-FE08-4474-AC43-8D42650DCEEC}" type="datetimeFigureOut">
              <a:rPr lang="en-ID" smtClean="0"/>
              <a:t>13/10/2021</a:t>
            </a:fld>
            <a:endParaRPr lang="en-ID"/>
          </a:p>
        </p:txBody>
      </p:sp>
      <p:sp>
        <p:nvSpPr>
          <p:cNvPr id="5" name="Footer Placeholder 4">
            <a:extLst>
              <a:ext uri="{FF2B5EF4-FFF2-40B4-BE49-F238E27FC236}">
                <a16:creationId xmlns:a16="http://schemas.microsoft.com/office/drawing/2014/main" id="{5F60F261-0D00-4152-BF9A-F6A54C8C4E2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FDF242B-2052-44F2-B266-3469F081A055}"/>
              </a:ext>
            </a:extLst>
          </p:cNvPr>
          <p:cNvSpPr>
            <a:spLocks noGrp="1"/>
          </p:cNvSpPr>
          <p:nvPr>
            <p:ph type="sldNum" sz="quarter" idx="12"/>
          </p:nvPr>
        </p:nvSpPr>
        <p:spPr/>
        <p:txBody>
          <a:bodyPr/>
          <a:lstStyle/>
          <a:p>
            <a:fld id="{CF322B04-36CA-4307-972D-31955D428F72}" type="slidenum">
              <a:rPr lang="en-ID" smtClean="0"/>
              <a:t>‹#›</a:t>
            </a:fld>
            <a:endParaRPr lang="en-ID"/>
          </a:p>
        </p:txBody>
      </p:sp>
    </p:spTree>
    <p:extLst>
      <p:ext uri="{BB962C8B-B14F-4D97-AF65-F5344CB8AC3E}">
        <p14:creationId xmlns:p14="http://schemas.microsoft.com/office/powerpoint/2010/main" val="336468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9E07F-4385-4E06-9DA9-4BAFDF8A7A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C92E20A5-72CA-4EA7-BD7F-A30CD00A11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55BE48C-36AB-499C-B2F6-052A89F25937}"/>
              </a:ext>
            </a:extLst>
          </p:cNvPr>
          <p:cNvSpPr>
            <a:spLocks noGrp="1"/>
          </p:cNvSpPr>
          <p:nvPr>
            <p:ph type="dt" sz="half" idx="10"/>
          </p:nvPr>
        </p:nvSpPr>
        <p:spPr/>
        <p:txBody>
          <a:bodyPr/>
          <a:lstStyle/>
          <a:p>
            <a:fld id="{F14FF7A6-FE08-4474-AC43-8D42650DCEEC}" type="datetimeFigureOut">
              <a:rPr lang="en-ID" smtClean="0"/>
              <a:t>13/10/2021</a:t>
            </a:fld>
            <a:endParaRPr lang="en-ID"/>
          </a:p>
        </p:txBody>
      </p:sp>
      <p:sp>
        <p:nvSpPr>
          <p:cNvPr id="5" name="Footer Placeholder 4">
            <a:extLst>
              <a:ext uri="{FF2B5EF4-FFF2-40B4-BE49-F238E27FC236}">
                <a16:creationId xmlns:a16="http://schemas.microsoft.com/office/drawing/2014/main" id="{10D58367-C77A-43DE-9ED2-86CAAE3CF62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20E9235-8489-4F25-B247-DC22CCF3A6B8}"/>
              </a:ext>
            </a:extLst>
          </p:cNvPr>
          <p:cNvSpPr>
            <a:spLocks noGrp="1"/>
          </p:cNvSpPr>
          <p:nvPr>
            <p:ph type="sldNum" sz="quarter" idx="12"/>
          </p:nvPr>
        </p:nvSpPr>
        <p:spPr/>
        <p:txBody>
          <a:bodyPr/>
          <a:lstStyle/>
          <a:p>
            <a:fld id="{CF322B04-36CA-4307-972D-31955D428F72}" type="slidenum">
              <a:rPr lang="en-ID" smtClean="0"/>
              <a:t>‹#›</a:t>
            </a:fld>
            <a:endParaRPr lang="en-ID"/>
          </a:p>
        </p:txBody>
      </p:sp>
    </p:spTree>
    <p:extLst>
      <p:ext uri="{BB962C8B-B14F-4D97-AF65-F5344CB8AC3E}">
        <p14:creationId xmlns:p14="http://schemas.microsoft.com/office/powerpoint/2010/main" val="290886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5A4E-94B4-4632-97C3-6806DE82BF54}"/>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C36E696B-C5F1-4A05-9235-3836AC642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D7386D3-A47E-4184-AB3D-11AA51B98871}"/>
              </a:ext>
            </a:extLst>
          </p:cNvPr>
          <p:cNvSpPr>
            <a:spLocks noGrp="1"/>
          </p:cNvSpPr>
          <p:nvPr>
            <p:ph type="dt" sz="half" idx="10"/>
          </p:nvPr>
        </p:nvSpPr>
        <p:spPr/>
        <p:txBody>
          <a:bodyPr/>
          <a:lstStyle/>
          <a:p>
            <a:fld id="{F14FF7A6-FE08-4474-AC43-8D42650DCEEC}" type="datetimeFigureOut">
              <a:rPr lang="en-ID" smtClean="0"/>
              <a:t>13/10/2021</a:t>
            </a:fld>
            <a:endParaRPr lang="en-ID"/>
          </a:p>
        </p:txBody>
      </p:sp>
      <p:sp>
        <p:nvSpPr>
          <p:cNvPr id="5" name="Footer Placeholder 4">
            <a:extLst>
              <a:ext uri="{FF2B5EF4-FFF2-40B4-BE49-F238E27FC236}">
                <a16:creationId xmlns:a16="http://schemas.microsoft.com/office/drawing/2014/main" id="{6128CD3B-4A18-422B-B74F-8F7EE85B3D8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0A564FD-8C56-470F-BBE8-7F9E05FDBD63}"/>
              </a:ext>
            </a:extLst>
          </p:cNvPr>
          <p:cNvSpPr>
            <a:spLocks noGrp="1"/>
          </p:cNvSpPr>
          <p:nvPr>
            <p:ph type="sldNum" sz="quarter" idx="12"/>
          </p:nvPr>
        </p:nvSpPr>
        <p:spPr/>
        <p:txBody>
          <a:bodyPr/>
          <a:lstStyle/>
          <a:p>
            <a:fld id="{CF322B04-36CA-4307-972D-31955D428F72}" type="slidenum">
              <a:rPr lang="en-ID" smtClean="0"/>
              <a:t>‹#›</a:t>
            </a:fld>
            <a:endParaRPr lang="en-ID"/>
          </a:p>
        </p:txBody>
      </p:sp>
    </p:spTree>
    <p:extLst>
      <p:ext uri="{BB962C8B-B14F-4D97-AF65-F5344CB8AC3E}">
        <p14:creationId xmlns:p14="http://schemas.microsoft.com/office/powerpoint/2010/main" val="3527682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ECED-4D79-4704-8ED5-E04598DDB1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3338F5F1-4CD3-4D8E-BC54-C8505762E5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C15152-6FCD-40A0-93A6-2889B8476C16}"/>
              </a:ext>
            </a:extLst>
          </p:cNvPr>
          <p:cNvSpPr>
            <a:spLocks noGrp="1"/>
          </p:cNvSpPr>
          <p:nvPr>
            <p:ph type="dt" sz="half" idx="10"/>
          </p:nvPr>
        </p:nvSpPr>
        <p:spPr/>
        <p:txBody>
          <a:bodyPr/>
          <a:lstStyle/>
          <a:p>
            <a:fld id="{F14FF7A6-FE08-4474-AC43-8D42650DCEEC}" type="datetimeFigureOut">
              <a:rPr lang="en-ID" smtClean="0"/>
              <a:t>13/10/2021</a:t>
            </a:fld>
            <a:endParaRPr lang="en-ID"/>
          </a:p>
        </p:txBody>
      </p:sp>
      <p:sp>
        <p:nvSpPr>
          <p:cNvPr id="5" name="Footer Placeholder 4">
            <a:extLst>
              <a:ext uri="{FF2B5EF4-FFF2-40B4-BE49-F238E27FC236}">
                <a16:creationId xmlns:a16="http://schemas.microsoft.com/office/drawing/2014/main" id="{1C3D1CEA-F430-420D-9FBE-C1AA131F77B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C5DE448-3D77-4F17-98AA-F5E9938E8907}"/>
              </a:ext>
            </a:extLst>
          </p:cNvPr>
          <p:cNvSpPr>
            <a:spLocks noGrp="1"/>
          </p:cNvSpPr>
          <p:nvPr>
            <p:ph type="sldNum" sz="quarter" idx="12"/>
          </p:nvPr>
        </p:nvSpPr>
        <p:spPr/>
        <p:txBody>
          <a:bodyPr/>
          <a:lstStyle/>
          <a:p>
            <a:fld id="{CF322B04-36CA-4307-972D-31955D428F72}" type="slidenum">
              <a:rPr lang="en-ID" smtClean="0"/>
              <a:t>‹#›</a:t>
            </a:fld>
            <a:endParaRPr lang="en-ID"/>
          </a:p>
        </p:txBody>
      </p:sp>
    </p:spTree>
    <p:extLst>
      <p:ext uri="{BB962C8B-B14F-4D97-AF65-F5344CB8AC3E}">
        <p14:creationId xmlns:p14="http://schemas.microsoft.com/office/powerpoint/2010/main" val="2226432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227C-471F-44E8-85BD-89A5D6624AB6}"/>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3FB7B2A9-46CF-4176-8E6E-9471BAC9F7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FB6943DA-233E-4029-84FA-6FFFDAC7C3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E81A0F15-2F93-429E-A075-2F57BDF96C51}"/>
              </a:ext>
            </a:extLst>
          </p:cNvPr>
          <p:cNvSpPr>
            <a:spLocks noGrp="1"/>
          </p:cNvSpPr>
          <p:nvPr>
            <p:ph type="dt" sz="half" idx="10"/>
          </p:nvPr>
        </p:nvSpPr>
        <p:spPr/>
        <p:txBody>
          <a:bodyPr/>
          <a:lstStyle/>
          <a:p>
            <a:fld id="{F14FF7A6-FE08-4474-AC43-8D42650DCEEC}" type="datetimeFigureOut">
              <a:rPr lang="en-ID" smtClean="0"/>
              <a:t>13/10/2021</a:t>
            </a:fld>
            <a:endParaRPr lang="en-ID"/>
          </a:p>
        </p:txBody>
      </p:sp>
      <p:sp>
        <p:nvSpPr>
          <p:cNvPr id="6" name="Footer Placeholder 5">
            <a:extLst>
              <a:ext uri="{FF2B5EF4-FFF2-40B4-BE49-F238E27FC236}">
                <a16:creationId xmlns:a16="http://schemas.microsoft.com/office/drawing/2014/main" id="{CFA86530-83B1-4DE9-BD09-A2B764149BE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12102D6C-0FAA-4B33-90C6-E6D3552ECEE8}"/>
              </a:ext>
            </a:extLst>
          </p:cNvPr>
          <p:cNvSpPr>
            <a:spLocks noGrp="1"/>
          </p:cNvSpPr>
          <p:nvPr>
            <p:ph type="sldNum" sz="quarter" idx="12"/>
          </p:nvPr>
        </p:nvSpPr>
        <p:spPr/>
        <p:txBody>
          <a:bodyPr/>
          <a:lstStyle/>
          <a:p>
            <a:fld id="{CF322B04-36CA-4307-972D-31955D428F72}" type="slidenum">
              <a:rPr lang="en-ID" smtClean="0"/>
              <a:t>‹#›</a:t>
            </a:fld>
            <a:endParaRPr lang="en-ID"/>
          </a:p>
        </p:txBody>
      </p:sp>
    </p:spTree>
    <p:extLst>
      <p:ext uri="{BB962C8B-B14F-4D97-AF65-F5344CB8AC3E}">
        <p14:creationId xmlns:p14="http://schemas.microsoft.com/office/powerpoint/2010/main" val="354433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16F39-97B6-4F5E-9E45-A12B48C3213A}"/>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13DBD39-3AD7-417F-B33F-374568F92C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C9FD0D-19D2-4B5B-8A60-F2A0D512FF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16AB5770-26E7-4F71-9D9C-8474EBAF3F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A2F1D2-3E4E-48E7-96E3-0B95F433F4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7972F671-4F63-4ED3-BE11-3F8D02811494}"/>
              </a:ext>
            </a:extLst>
          </p:cNvPr>
          <p:cNvSpPr>
            <a:spLocks noGrp="1"/>
          </p:cNvSpPr>
          <p:nvPr>
            <p:ph type="dt" sz="half" idx="10"/>
          </p:nvPr>
        </p:nvSpPr>
        <p:spPr/>
        <p:txBody>
          <a:bodyPr/>
          <a:lstStyle/>
          <a:p>
            <a:fld id="{F14FF7A6-FE08-4474-AC43-8D42650DCEEC}" type="datetimeFigureOut">
              <a:rPr lang="en-ID" smtClean="0"/>
              <a:t>13/10/2021</a:t>
            </a:fld>
            <a:endParaRPr lang="en-ID"/>
          </a:p>
        </p:txBody>
      </p:sp>
      <p:sp>
        <p:nvSpPr>
          <p:cNvPr id="8" name="Footer Placeholder 7">
            <a:extLst>
              <a:ext uri="{FF2B5EF4-FFF2-40B4-BE49-F238E27FC236}">
                <a16:creationId xmlns:a16="http://schemas.microsoft.com/office/drawing/2014/main" id="{27205A4A-7DA7-480C-8FF1-7DB11A53E222}"/>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56BF00DA-CBFD-4F1D-8DC2-ADD699D4723B}"/>
              </a:ext>
            </a:extLst>
          </p:cNvPr>
          <p:cNvSpPr>
            <a:spLocks noGrp="1"/>
          </p:cNvSpPr>
          <p:nvPr>
            <p:ph type="sldNum" sz="quarter" idx="12"/>
          </p:nvPr>
        </p:nvSpPr>
        <p:spPr/>
        <p:txBody>
          <a:bodyPr/>
          <a:lstStyle/>
          <a:p>
            <a:fld id="{CF322B04-36CA-4307-972D-31955D428F72}" type="slidenum">
              <a:rPr lang="en-ID" smtClean="0"/>
              <a:t>‹#›</a:t>
            </a:fld>
            <a:endParaRPr lang="en-ID"/>
          </a:p>
        </p:txBody>
      </p:sp>
    </p:spTree>
    <p:extLst>
      <p:ext uri="{BB962C8B-B14F-4D97-AF65-F5344CB8AC3E}">
        <p14:creationId xmlns:p14="http://schemas.microsoft.com/office/powerpoint/2010/main" val="34371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319BB-3F46-456D-A91E-0F7C7E14114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3520EFE1-65F6-4749-9ACD-7F3265BDCE1C}"/>
              </a:ext>
            </a:extLst>
          </p:cNvPr>
          <p:cNvSpPr>
            <a:spLocks noGrp="1"/>
          </p:cNvSpPr>
          <p:nvPr>
            <p:ph type="dt" sz="half" idx="10"/>
          </p:nvPr>
        </p:nvSpPr>
        <p:spPr/>
        <p:txBody>
          <a:bodyPr/>
          <a:lstStyle/>
          <a:p>
            <a:fld id="{F14FF7A6-FE08-4474-AC43-8D42650DCEEC}" type="datetimeFigureOut">
              <a:rPr lang="en-ID" smtClean="0"/>
              <a:t>13/10/2021</a:t>
            </a:fld>
            <a:endParaRPr lang="en-ID"/>
          </a:p>
        </p:txBody>
      </p:sp>
      <p:sp>
        <p:nvSpPr>
          <p:cNvPr id="4" name="Footer Placeholder 3">
            <a:extLst>
              <a:ext uri="{FF2B5EF4-FFF2-40B4-BE49-F238E27FC236}">
                <a16:creationId xmlns:a16="http://schemas.microsoft.com/office/drawing/2014/main" id="{932C5FBA-DBEF-44A4-8F25-F3CB9EE12BB7}"/>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80DB24AF-3633-4637-8EF2-8802BC6223B8}"/>
              </a:ext>
            </a:extLst>
          </p:cNvPr>
          <p:cNvSpPr>
            <a:spLocks noGrp="1"/>
          </p:cNvSpPr>
          <p:nvPr>
            <p:ph type="sldNum" sz="quarter" idx="12"/>
          </p:nvPr>
        </p:nvSpPr>
        <p:spPr/>
        <p:txBody>
          <a:bodyPr/>
          <a:lstStyle/>
          <a:p>
            <a:fld id="{CF322B04-36CA-4307-972D-31955D428F72}" type="slidenum">
              <a:rPr lang="en-ID" smtClean="0"/>
              <a:t>‹#›</a:t>
            </a:fld>
            <a:endParaRPr lang="en-ID"/>
          </a:p>
        </p:txBody>
      </p:sp>
    </p:spTree>
    <p:extLst>
      <p:ext uri="{BB962C8B-B14F-4D97-AF65-F5344CB8AC3E}">
        <p14:creationId xmlns:p14="http://schemas.microsoft.com/office/powerpoint/2010/main" val="1449494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164EC3-3A92-4D9E-B608-8DCA6278B2ED}"/>
              </a:ext>
            </a:extLst>
          </p:cNvPr>
          <p:cNvSpPr>
            <a:spLocks noGrp="1"/>
          </p:cNvSpPr>
          <p:nvPr>
            <p:ph type="dt" sz="half" idx="10"/>
          </p:nvPr>
        </p:nvSpPr>
        <p:spPr/>
        <p:txBody>
          <a:bodyPr/>
          <a:lstStyle/>
          <a:p>
            <a:fld id="{F14FF7A6-FE08-4474-AC43-8D42650DCEEC}" type="datetimeFigureOut">
              <a:rPr lang="en-ID" smtClean="0"/>
              <a:t>13/10/2021</a:t>
            </a:fld>
            <a:endParaRPr lang="en-ID"/>
          </a:p>
        </p:txBody>
      </p:sp>
      <p:sp>
        <p:nvSpPr>
          <p:cNvPr id="3" name="Footer Placeholder 2">
            <a:extLst>
              <a:ext uri="{FF2B5EF4-FFF2-40B4-BE49-F238E27FC236}">
                <a16:creationId xmlns:a16="http://schemas.microsoft.com/office/drawing/2014/main" id="{4764962A-E148-4FA6-B4CF-282B5E4B6C5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BEDBFAB9-1C3A-44C7-AC66-01E5900478AE}"/>
              </a:ext>
            </a:extLst>
          </p:cNvPr>
          <p:cNvSpPr>
            <a:spLocks noGrp="1"/>
          </p:cNvSpPr>
          <p:nvPr>
            <p:ph type="sldNum" sz="quarter" idx="12"/>
          </p:nvPr>
        </p:nvSpPr>
        <p:spPr/>
        <p:txBody>
          <a:bodyPr/>
          <a:lstStyle/>
          <a:p>
            <a:fld id="{CF322B04-36CA-4307-972D-31955D428F72}" type="slidenum">
              <a:rPr lang="en-ID" smtClean="0"/>
              <a:t>‹#›</a:t>
            </a:fld>
            <a:endParaRPr lang="en-ID"/>
          </a:p>
        </p:txBody>
      </p:sp>
    </p:spTree>
    <p:extLst>
      <p:ext uri="{BB962C8B-B14F-4D97-AF65-F5344CB8AC3E}">
        <p14:creationId xmlns:p14="http://schemas.microsoft.com/office/powerpoint/2010/main" val="6168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99AA8-3F48-40FB-89D5-D482468D1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B116E2EE-6448-4939-9BF5-0AB662869A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D3C2E0DF-A966-43A8-8A1F-2FC0AF097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2525F0-5026-40A6-BCDF-88B8EC4E2468}"/>
              </a:ext>
            </a:extLst>
          </p:cNvPr>
          <p:cNvSpPr>
            <a:spLocks noGrp="1"/>
          </p:cNvSpPr>
          <p:nvPr>
            <p:ph type="dt" sz="half" idx="10"/>
          </p:nvPr>
        </p:nvSpPr>
        <p:spPr/>
        <p:txBody>
          <a:bodyPr/>
          <a:lstStyle/>
          <a:p>
            <a:fld id="{F14FF7A6-FE08-4474-AC43-8D42650DCEEC}" type="datetimeFigureOut">
              <a:rPr lang="en-ID" smtClean="0"/>
              <a:t>13/10/2021</a:t>
            </a:fld>
            <a:endParaRPr lang="en-ID"/>
          </a:p>
        </p:txBody>
      </p:sp>
      <p:sp>
        <p:nvSpPr>
          <p:cNvPr id="6" name="Footer Placeholder 5">
            <a:extLst>
              <a:ext uri="{FF2B5EF4-FFF2-40B4-BE49-F238E27FC236}">
                <a16:creationId xmlns:a16="http://schemas.microsoft.com/office/drawing/2014/main" id="{71A3C54C-4BA1-4578-9BA2-A1440C3EFDAE}"/>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63D3329B-5520-4548-9A69-0000DFC3BD18}"/>
              </a:ext>
            </a:extLst>
          </p:cNvPr>
          <p:cNvSpPr>
            <a:spLocks noGrp="1"/>
          </p:cNvSpPr>
          <p:nvPr>
            <p:ph type="sldNum" sz="quarter" idx="12"/>
          </p:nvPr>
        </p:nvSpPr>
        <p:spPr/>
        <p:txBody>
          <a:bodyPr/>
          <a:lstStyle/>
          <a:p>
            <a:fld id="{CF322B04-36CA-4307-972D-31955D428F72}" type="slidenum">
              <a:rPr lang="en-ID" smtClean="0"/>
              <a:t>‹#›</a:t>
            </a:fld>
            <a:endParaRPr lang="en-ID"/>
          </a:p>
        </p:txBody>
      </p:sp>
    </p:spTree>
    <p:extLst>
      <p:ext uri="{BB962C8B-B14F-4D97-AF65-F5344CB8AC3E}">
        <p14:creationId xmlns:p14="http://schemas.microsoft.com/office/powerpoint/2010/main" val="233082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DB8E-5B71-49D4-9FC7-C749D6F596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99F9987E-B7F6-49E8-99F2-05A968EA3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19EE5455-9843-4B54-996D-E359FE124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9C2ED2-DE23-4081-9452-827A49B22C68}"/>
              </a:ext>
            </a:extLst>
          </p:cNvPr>
          <p:cNvSpPr>
            <a:spLocks noGrp="1"/>
          </p:cNvSpPr>
          <p:nvPr>
            <p:ph type="dt" sz="half" idx="10"/>
          </p:nvPr>
        </p:nvSpPr>
        <p:spPr/>
        <p:txBody>
          <a:bodyPr/>
          <a:lstStyle/>
          <a:p>
            <a:fld id="{F14FF7A6-FE08-4474-AC43-8D42650DCEEC}" type="datetimeFigureOut">
              <a:rPr lang="en-ID" smtClean="0"/>
              <a:t>13/10/2021</a:t>
            </a:fld>
            <a:endParaRPr lang="en-ID"/>
          </a:p>
        </p:txBody>
      </p:sp>
      <p:sp>
        <p:nvSpPr>
          <p:cNvPr id="6" name="Footer Placeholder 5">
            <a:extLst>
              <a:ext uri="{FF2B5EF4-FFF2-40B4-BE49-F238E27FC236}">
                <a16:creationId xmlns:a16="http://schemas.microsoft.com/office/drawing/2014/main" id="{A4C44860-1B63-40CC-932D-69D0CF89980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BE4C549E-6FE4-4449-BEB5-9F074DB6AF17}"/>
              </a:ext>
            </a:extLst>
          </p:cNvPr>
          <p:cNvSpPr>
            <a:spLocks noGrp="1"/>
          </p:cNvSpPr>
          <p:nvPr>
            <p:ph type="sldNum" sz="quarter" idx="12"/>
          </p:nvPr>
        </p:nvSpPr>
        <p:spPr/>
        <p:txBody>
          <a:bodyPr/>
          <a:lstStyle/>
          <a:p>
            <a:fld id="{CF322B04-36CA-4307-972D-31955D428F72}" type="slidenum">
              <a:rPr lang="en-ID" smtClean="0"/>
              <a:t>‹#›</a:t>
            </a:fld>
            <a:endParaRPr lang="en-ID"/>
          </a:p>
        </p:txBody>
      </p:sp>
    </p:spTree>
    <p:extLst>
      <p:ext uri="{BB962C8B-B14F-4D97-AF65-F5344CB8AC3E}">
        <p14:creationId xmlns:p14="http://schemas.microsoft.com/office/powerpoint/2010/main" val="133821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B8ADA6-3F18-4DBC-8418-7AA654827C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6444D093-2DF2-49AD-9C8A-B32C19CD74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ABBCA34-2A46-4BEC-9B6B-8EF5E87A40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FF7A6-FE08-4474-AC43-8D42650DCEEC}" type="datetimeFigureOut">
              <a:rPr lang="en-ID" smtClean="0"/>
              <a:t>13/10/2021</a:t>
            </a:fld>
            <a:endParaRPr lang="en-ID"/>
          </a:p>
        </p:txBody>
      </p:sp>
      <p:sp>
        <p:nvSpPr>
          <p:cNvPr id="5" name="Footer Placeholder 4">
            <a:extLst>
              <a:ext uri="{FF2B5EF4-FFF2-40B4-BE49-F238E27FC236}">
                <a16:creationId xmlns:a16="http://schemas.microsoft.com/office/drawing/2014/main" id="{FFD0BCF3-B670-420A-B90D-341386F8E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4844A081-314A-4529-A4FB-107D91A6AB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22B04-36CA-4307-972D-31955D428F72}" type="slidenum">
              <a:rPr lang="en-ID" smtClean="0"/>
              <a:t>‹#›</a:t>
            </a:fld>
            <a:endParaRPr lang="en-ID"/>
          </a:p>
        </p:txBody>
      </p:sp>
    </p:spTree>
    <p:extLst>
      <p:ext uri="{BB962C8B-B14F-4D97-AF65-F5344CB8AC3E}">
        <p14:creationId xmlns:p14="http://schemas.microsoft.com/office/powerpoint/2010/main" val="4196422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ltafsir.com/Quran.asp?SoraNo=60&amp;Ayah=9&amp;NewPage=0&amp;img=D" TargetMode="External"/><Relationship Id="rId2" Type="http://schemas.openxmlformats.org/officeDocument/2006/relationships/hyperlink" Target="https://www.altafsir.com/Quran.asp?SoraNo=60&amp;Ayah=8&amp;NewPage=0&amp;img=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altafsir.com/Quran.asp?SoraNo=60&amp;Ayah=7&amp;NewPage=0&amp;img=D" TargetMode="External"/><Relationship Id="rId3" Type="http://schemas.openxmlformats.org/officeDocument/2006/relationships/hyperlink" Target="https://www.altafsir.com/Quran.asp?SoraNo=60&amp;Ayah=2&amp;NewPage=0&amp;img=D" TargetMode="External"/><Relationship Id="rId7" Type="http://schemas.openxmlformats.org/officeDocument/2006/relationships/hyperlink" Target="https://www.altafsir.com/Quran.asp?SoraNo=60&amp;Ayah=6&amp;NewPage=0&amp;img=D" TargetMode="External"/><Relationship Id="rId2" Type="http://schemas.openxmlformats.org/officeDocument/2006/relationships/hyperlink" Target="https://www.altafsir.com/Quran.asp?SoraNo=60&amp;Ayah=1&amp;NewPage=0&amp;img=D" TargetMode="External"/><Relationship Id="rId1" Type="http://schemas.openxmlformats.org/officeDocument/2006/relationships/slideLayout" Target="../slideLayouts/slideLayout2.xml"/><Relationship Id="rId6" Type="http://schemas.openxmlformats.org/officeDocument/2006/relationships/hyperlink" Target="https://www.altafsir.com/Quran.asp?SoraNo=60&amp;Ayah=5&amp;NewPage=0&amp;img=D" TargetMode="External"/><Relationship Id="rId5" Type="http://schemas.openxmlformats.org/officeDocument/2006/relationships/hyperlink" Target="https://www.altafsir.com/Quran.asp?SoraNo=60&amp;Ayah=4&amp;NewPage=0&amp;img=D" TargetMode="External"/><Relationship Id="rId4" Type="http://schemas.openxmlformats.org/officeDocument/2006/relationships/hyperlink" Target="https://www.altafsir.com/Quran.asp?SoraNo=60&amp;Ayah=3&amp;NewPage=0&amp;img=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ltafsir.com/Quran.asp?SoraNo=60&amp;Ayah=7&amp;NewPage=0&amp;img=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B79C9-D80D-45F2-BBF2-6CEA680CBCA6}"/>
              </a:ext>
            </a:extLst>
          </p:cNvPr>
          <p:cNvSpPr>
            <a:spLocks noGrp="1"/>
          </p:cNvSpPr>
          <p:nvPr>
            <p:ph type="ctrTitle"/>
          </p:nvPr>
        </p:nvSpPr>
        <p:spPr/>
        <p:txBody>
          <a:bodyPr>
            <a:normAutofit fontScale="90000"/>
          </a:bodyPr>
          <a:lstStyle/>
          <a:p>
            <a:r>
              <a:rPr lang="en-ID" sz="4400" dirty="0">
                <a:effectLst/>
                <a:latin typeface="Calibri" panose="020F0502020204030204" pitchFamily="34" charset="0"/>
                <a:ea typeface="Calibri" panose="020F0502020204030204" pitchFamily="34" charset="0"/>
                <a:cs typeface="Times New Roman" panose="02020603050405020304" pitchFamily="18" charset="0"/>
              </a:rPr>
              <a:t>(Un)conditional love and compassion: Reading of QS Al-</a:t>
            </a:r>
            <a:r>
              <a:rPr lang="en-ID" sz="4400" dirty="0" err="1">
                <a:effectLst/>
                <a:latin typeface="Calibri" panose="020F0502020204030204" pitchFamily="34" charset="0"/>
                <a:ea typeface="Calibri" panose="020F0502020204030204" pitchFamily="34" charset="0"/>
                <a:cs typeface="Times New Roman" panose="02020603050405020304" pitchFamily="18" charset="0"/>
              </a:rPr>
              <a:t>Mumtahanah</a:t>
            </a:r>
            <a:r>
              <a:rPr lang="en-ID" sz="4400" dirty="0">
                <a:effectLst/>
                <a:latin typeface="Calibri" panose="020F0502020204030204" pitchFamily="34" charset="0"/>
                <a:ea typeface="Calibri" panose="020F0502020204030204" pitchFamily="34" charset="0"/>
                <a:cs typeface="Times New Roman" panose="02020603050405020304" pitchFamily="18" charset="0"/>
              </a:rPr>
              <a:t> (60): 8-9 in three Indonesian Contemporary Exegetes</a:t>
            </a:r>
            <a:endParaRPr lang="en-ID" sz="14900" dirty="0"/>
          </a:p>
        </p:txBody>
      </p:sp>
      <p:sp>
        <p:nvSpPr>
          <p:cNvPr id="3" name="Subtitle 2">
            <a:extLst>
              <a:ext uri="{FF2B5EF4-FFF2-40B4-BE49-F238E27FC236}">
                <a16:creationId xmlns:a16="http://schemas.microsoft.com/office/drawing/2014/main" id="{FCB5076F-93EB-46FA-B682-355143A867D6}"/>
              </a:ext>
            </a:extLst>
          </p:cNvPr>
          <p:cNvSpPr>
            <a:spLocks noGrp="1"/>
          </p:cNvSpPr>
          <p:nvPr>
            <p:ph type="subTitle" idx="1"/>
          </p:nvPr>
        </p:nvSpPr>
        <p:spPr/>
        <p:txBody>
          <a:bodyPr/>
          <a:lstStyle/>
          <a:p>
            <a:r>
              <a:rPr lang="en-US" dirty="0"/>
              <a:t>Ahmad Rafiq</a:t>
            </a:r>
          </a:p>
          <a:p>
            <a:endParaRPr lang="en-ID" dirty="0"/>
          </a:p>
        </p:txBody>
      </p:sp>
    </p:spTree>
    <p:extLst>
      <p:ext uri="{BB962C8B-B14F-4D97-AF65-F5344CB8AC3E}">
        <p14:creationId xmlns:p14="http://schemas.microsoft.com/office/powerpoint/2010/main" val="766140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C5477-5BDE-4F77-BB39-19939CD66018}"/>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47A337D1-C1D4-4336-90E1-6709B1E72099}"/>
              </a:ext>
            </a:extLst>
          </p:cNvPr>
          <p:cNvSpPr>
            <a:spLocks noGrp="1"/>
          </p:cNvSpPr>
          <p:nvPr>
            <p:ph idx="1"/>
          </p:nvPr>
        </p:nvSpPr>
        <p:spPr/>
        <p:txBody>
          <a:bodyPr/>
          <a:lstStyle/>
          <a:p>
            <a:r>
              <a:rPr lang="en-US" dirty="0"/>
              <a:t>The Prophet Muhammad’s and his companions’ practices of Islam are the essential in reading the Qur’an.</a:t>
            </a:r>
          </a:p>
          <a:p>
            <a:r>
              <a:rPr lang="en-US" dirty="0"/>
              <a:t>The performativity of reading the Qur’an is  the other face a coin of informative one.  </a:t>
            </a:r>
            <a:endParaRPr lang="en-ID" dirty="0"/>
          </a:p>
        </p:txBody>
      </p:sp>
    </p:spTree>
    <p:extLst>
      <p:ext uri="{BB962C8B-B14F-4D97-AF65-F5344CB8AC3E}">
        <p14:creationId xmlns:p14="http://schemas.microsoft.com/office/powerpoint/2010/main" val="2823064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9969-3F2C-4A53-82C6-0B29583FD860}"/>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F2EAE2D1-EE59-4C84-906C-9F861BFEDA96}"/>
              </a:ext>
            </a:extLst>
          </p:cNvPr>
          <p:cNvSpPr>
            <a:spLocks noGrp="1"/>
          </p:cNvSpPr>
          <p:nvPr>
            <p:ph idx="1"/>
          </p:nvPr>
        </p:nvSpPr>
        <p:spPr/>
        <p:txBody>
          <a:bodyPr>
            <a:normAutofit fontScale="77500" lnSpcReduction="20000"/>
          </a:bodyPr>
          <a:lstStyle/>
          <a:p>
            <a:pPr>
              <a:lnSpc>
                <a:spcPct val="107000"/>
              </a:lnSpc>
              <a:spcAft>
                <a:spcPts val="800"/>
              </a:spcAft>
            </a:pP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لاَّ</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يَنْهَاكُمُ</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ٱللَّهُ</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عَنِ</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ٱلَّذِينَ</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لَمْ</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يُقَاتِلُوكُمْ</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فِي</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ٱلدِّينِ</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وَلَمْ</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يُخْرِجُوكُمْ</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مِّن</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دِيَارِكُمْ</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أَن</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تَبَرُّوهُمْ</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وَتُقْسِطُوۤاْ</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إِلَيْهِمْ</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إِنَّ</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ٱللَّهَ</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يُحِبُّ</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ٱلْمُقْسِطِينَ</a:t>
            </a:r>
            <a:r>
              <a:rPr lang="en-ID" sz="1800" b="1"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p>
          <a:p>
            <a:pPr>
              <a:lnSpc>
                <a:spcPct val="107000"/>
              </a:lnSpc>
              <a:spcAft>
                <a:spcPts val="800"/>
              </a:spcAft>
            </a:pPr>
            <a:r>
              <a:rPr lang="en-ID" sz="1800" u="sng" dirty="0">
                <a:solidFill>
                  <a:srgbClr val="008000"/>
                </a:solidFill>
                <a:effectLst/>
                <a:latin typeface="Tahoma" panose="020B0604030504040204" pitchFamily="34" charset="0"/>
                <a:ea typeface="Times New Roman" panose="02020603050405020304" pitchFamily="18" charset="0"/>
                <a:hlinkClick r:id="rId2"/>
              </a:rPr>
              <a:t>[60:8]</a:t>
            </a:r>
            <a:br>
              <a:rPr lang="en-ID" sz="1800" dirty="0">
                <a:solidFill>
                  <a:srgbClr val="000000"/>
                </a:solidFill>
                <a:effectLst/>
                <a:latin typeface="Tahoma" panose="020B0604030504040204" pitchFamily="34" charset="0"/>
                <a:ea typeface="Times New Roman" panose="02020603050405020304" pitchFamily="18" charset="0"/>
              </a:rPr>
            </a:br>
            <a:r>
              <a:rPr lang="en-ID" sz="1800" dirty="0">
                <a:solidFill>
                  <a:srgbClr val="000000"/>
                </a:solidFill>
                <a:effectLst/>
                <a:latin typeface="Tahoma" panose="020B0604030504040204" pitchFamily="34" charset="0"/>
                <a:ea typeface="Times New Roman" panose="02020603050405020304" pitchFamily="18" charset="0"/>
              </a:rPr>
              <a:t>Allah </a:t>
            </a:r>
            <a:r>
              <a:rPr lang="en-ID" sz="1800" dirty="0" err="1">
                <a:solidFill>
                  <a:srgbClr val="000000"/>
                </a:solidFill>
                <a:effectLst/>
                <a:latin typeface="Tahoma" panose="020B0604030504040204" pitchFamily="34" charset="0"/>
                <a:ea typeface="Times New Roman" panose="02020603050405020304" pitchFamily="18" charset="0"/>
              </a:rPr>
              <a:t>forbiddeth</a:t>
            </a:r>
            <a:r>
              <a:rPr lang="en-ID" sz="1800" dirty="0">
                <a:solidFill>
                  <a:srgbClr val="000000"/>
                </a:solidFill>
                <a:effectLst/>
                <a:latin typeface="Tahoma" panose="020B0604030504040204" pitchFamily="34" charset="0"/>
                <a:ea typeface="Times New Roman" panose="02020603050405020304" pitchFamily="18" charset="0"/>
              </a:rPr>
              <a:t> you not those who warred not against you on account of religion and drove you not out from your homes, that ye should show them kindness and deal justly with them. Lo! Allah loveth the just dealers.</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D"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God does not forbid you in regard to those who did not wage war against you from among the disbelievers on account of religion and did not expel you from your homes that you should treat them kindly an </a:t>
            </a:r>
            <a:r>
              <a:rPr lang="en-ID" sz="1800"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tabarrūhum</a:t>
            </a:r>
            <a:r>
              <a:rPr lang="en-ID"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is an inclusive substitution for </a:t>
            </a:r>
            <a:r>
              <a:rPr lang="en-ID" sz="1800"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alladhīna</a:t>
            </a:r>
            <a:r>
              <a:rPr lang="en-ID"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‘those who’ and deal with them justly this was revealed before the command to struggle against them. Assuredly God loves the just.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D" sz="1800" b="1"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إِنَّمَا</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يَنْهَاكُمُ</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ٱللَّهُ</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عَنِ</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ٱلَّذِينَ</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قَاتَلُوكُمْ</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فِي</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ٱلدِّينِ</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وَأَخْرَجُوكُم</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مِّن</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دِيَارِكُمْ</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وَظَاهَرُواْ</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عَلَىٰ</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إِخْرَاجِكُمْ</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أَن</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تَوَلَّوْهُمْ</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وَمَن</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يَتَوَلَّهُمْ</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فَأُوْلَـٰئِكَ</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هُمُ</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ٱلظَّالِمُونَ</a:t>
            </a:r>
            <a:r>
              <a:rPr lang="en-ID" sz="1800" b="1"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p>
          <a:p>
            <a:pPr>
              <a:lnSpc>
                <a:spcPct val="107000"/>
              </a:lnSpc>
              <a:spcAft>
                <a:spcPts val="800"/>
              </a:spcAft>
            </a:pPr>
            <a:r>
              <a:rPr lang="en-ID" sz="1800" u="sng" dirty="0">
                <a:solidFill>
                  <a:srgbClr val="008000"/>
                </a:solidFill>
                <a:effectLst/>
                <a:latin typeface="Tahoma" panose="020B0604030504040204" pitchFamily="34" charset="0"/>
                <a:ea typeface="Times New Roman" panose="02020603050405020304" pitchFamily="18" charset="0"/>
                <a:hlinkClick r:id="rId3"/>
              </a:rPr>
              <a:t>[60:9]</a:t>
            </a:r>
            <a:br>
              <a:rPr lang="en-ID" sz="1800" dirty="0">
                <a:solidFill>
                  <a:srgbClr val="000000"/>
                </a:solidFill>
                <a:effectLst/>
                <a:latin typeface="Tahoma" panose="020B0604030504040204" pitchFamily="34" charset="0"/>
                <a:ea typeface="Times New Roman" panose="02020603050405020304" pitchFamily="18" charset="0"/>
              </a:rPr>
            </a:br>
            <a:r>
              <a:rPr lang="en-ID" sz="1800" dirty="0">
                <a:solidFill>
                  <a:srgbClr val="000000"/>
                </a:solidFill>
                <a:effectLst/>
                <a:latin typeface="Tahoma" panose="020B0604030504040204" pitchFamily="34" charset="0"/>
                <a:ea typeface="Times New Roman" panose="02020603050405020304" pitchFamily="18" charset="0"/>
              </a:rPr>
              <a:t>Allah </a:t>
            </a:r>
            <a:r>
              <a:rPr lang="en-ID" sz="1800" dirty="0" err="1">
                <a:solidFill>
                  <a:srgbClr val="000000"/>
                </a:solidFill>
                <a:effectLst/>
                <a:latin typeface="Tahoma" panose="020B0604030504040204" pitchFamily="34" charset="0"/>
                <a:ea typeface="Times New Roman" panose="02020603050405020304" pitchFamily="18" charset="0"/>
              </a:rPr>
              <a:t>forbiddeth</a:t>
            </a:r>
            <a:r>
              <a:rPr lang="en-ID" sz="1800" dirty="0">
                <a:solidFill>
                  <a:srgbClr val="000000"/>
                </a:solidFill>
                <a:effectLst/>
                <a:latin typeface="Tahoma" panose="020B0604030504040204" pitchFamily="34" charset="0"/>
                <a:ea typeface="Times New Roman" panose="02020603050405020304" pitchFamily="18" charset="0"/>
              </a:rPr>
              <a:t> you only those who warred against you on account of religion and have driven you out from your homes and helped to drive you out, that ye make friends of them. Whosoever </a:t>
            </a:r>
            <a:r>
              <a:rPr lang="en-ID" sz="1800" dirty="0" err="1">
                <a:solidFill>
                  <a:srgbClr val="000000"/>
                </a:solidFill>
                <a:effectLst/>
                <a:latin typeface="Tahoma" panose="020B0604030504040204" pitchFamily="34" charset="0"/>
                <a:ea typeface="Times New Roman" panose="02020603050405020304" pitchFamily="18" charset="0"/>
              </a:rPr>
              <a:t>maketh</a:t>
            </a:r>
            <a:r>
              <a:rPr lang="en-ID" sz="1800" dirty="0">
                <a:solidFill>
                  <a:srgbClr val="000000"/>
                </a:solidFill>
                <a:effectLst/>
                <a:latin typeface="Tahoma" panose="020B0604030504040204" pitchFamily="34" charset="0"/>
                <a:ea typeface="Times New Roman" panose="02020603050405020304" pitchFamily="18" charset="0"/>
              </a:rPr>
              <a:t> friends of them - (All) such are wrong-doers.</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D"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God only forbids you in regard to those who waged war against you on account of religion and expelled you from your homes and supported others in your expulsion that you should make friends with them an </a:t>
            </a:r>
            <a:r>
              <a:rPr lang="en-ID" sz="1800"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tawallawhum</a:t>
            </a:r>
            <a:r>
              <a:rPr lang="en-ID"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is an inclusive substitution for </a:t>
            </a:r>
            <a:r>
              <a:rPr lang="en-ID" sz="1800"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alladhīna</a:t>
            </a:r>
            <a:r>
              <a:rPr lang="en-ID"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‘those who’. And whoever makes friends with them those — they are the wrongdoers.</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extLst>
      <p:ext uri="{BB962C8B-B14F-4D97-AF65-F5344CB8AC3E}">
        <p14:creationId xmlns:p14="http://schemas.microsoft.com/office/powerpoint/2010/main" val="3249676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7B25-1D91-486D-9330-6461A37B30BF}"/>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3534B4BF-46AB-468D-8F15-E0697A53ECEA}"/>
              </a:ext>
            </a:extLst>
          </p:cNvPr>
          <p:cNvSpPr>
            <a:spLocks noGrp="1"/>
          </p:cNvSpPr>
          <p:nvPr>
            <p:ph idx="1"/>
          </p:nvPr>
        </p:nvSpPr>
        <p:spPr/>
        <p:txBody>
          <a:bodyPr>
            <a:normAutofit fontScale="70000" lnSpcReduction="20000"/>
          </a:bodyPr>
          <a:lstStyle/>
          <a:p>
            <a:r>
              <a:rPr lang="en-ID" sz="1800" u="sng" dirty="0">
                <a:solidFill>
                  <a:srgbClr val="008000"/>
                </a:solidFill>
                <a:effectLst/>
                <a:latin typeface="Tahoma" panose="020B0604030504040204" pitchFamily="34" charset="0"/>
                <a:ea typeface="Times New Roman" panose="02020603050405020304" pitchFamily="18" charset="0"/>
                <a:hlinkClick r:id="rId2"/>
              </a:rPr>
              <a:t>[60:1]</a:t>
            </a:r>
            <a:br>
              <a:rPr lang="en-ID" sz="1800" dirty="0">
                <a:solidFill>
                  <a:srgbClr val="000000"/>
                </a:solidFill>
                <a:effectLst/>
                <a:latin typeface="Tahoma" panose="020B0604030504040204" pitchFamily="34" charset="0"/>
                <a:ea typeface="Times New Roman" panose="02020603050405020304" pitchFamily="18" charset="0"/>
              </a:rPr>
            </a:br>
            <a:r>
              <a:rPr lang="en-ID" sz="1800" dirty="0">
                <a:solidFill>
                  <a:srgbClr val="000000"/>
                </a:solidFill>
                <a:effectLst/>
                <a:latin typeface="Tahoma" panose="020B0604030504040204" pitchFamily="34" charset="0"/>
                <a:ea typeface="Times New Roman" panose="02020603050405020304" pitchFamily="18" charset="0"/>
              </a:rPr>
              <a:t>O ye who believe! Choose not My enemy and your enemy for allies. Do ye give them friendship when they disbelieve in that truth which hath come unto you, driving out the messenger and you because ye believe in Allah, your Lord ? If ye have come forth to strive in My way and seeking My good pleasure, (show them not friendship). Do ye show friendship unto them in secret, when I am Best Aware of what ye hide and what ye proclaim ? And whosoever doeth it among you, he verily hath strayed from the right way.</a:t>
            </a:r>
            <a:br>
              <a:rPr lang="en-ID" sz="1800" dirty="0">
                <a:solidFill>
                  <a:srgbClr val="000000"/>
                </a:solidFill>
                <a:effectLst/>
                <a:latin typeface="Tahoma" panose="020B0604030504040204" pitchFamily="34" charset="0"/>
                <a:ea typeface="Times New Roman" panose="02020603050405020304" pitchFamily="18" charset="0"/>
              </a:rPr>
            </a:br>
            <a:br>
              <a:rPr lang="en-ID" sz="1800" dirty="0">
                <a:solidFill>
                  <a:srgbClr val="000000"/>
                </a:solidFill>
                <a:effectLst/>
                <a:latin typeface="Tahoma" panose="020B0604030504040204" pitchFamily="34" charset="0"/>
                <a:ea typeface="Times New Roman" panose="02020603050405020304" pitchFamily="18" charset="0"/>
              </a:rPr>
            </a:br>
            <a:r>
              <a:rPr lang="en-ID" sz="1800" u="sng" dirty="0">
                <a:solidFill>
                  <a:srgbClr val="008000"/>
                </a:solidFill>
                <a:effectLst/>
                <a:latin typeface="Tahoma" panose="020B0604030504040204" pitchFamily="34" charset="0"/>
                <a:ea typeface="Times New Roman" panose="02020603050405020304" pitchFamily="18" charset="0"/>
                <a:hlinkClick r:id="rId3"/>
              </a:rPr>
              <a:t>[60:2]</a:t>
            </a:r>
            <a:br>
              <a:rPr lang="en-ID" sz="1800" dirty="0">
                <a:solidFill>
                  <a:srgbClr val="000000"/>
                </a:solidFill>
                <a:effectLst/>
                <a:latin typeface="Tahoma" panose="020B0604030504040204" pitchFamily="34" charset="0"/>
                <a:ea typeface="Times New Roman" panose="02020603050405020304" pitchFamily="18" charset="0"/>
              </a:rPr>
            </a:br>
            <a:r>
              <a:rPr lang="en-ID" sz="1800" dirty="0">
                <a:solidFill>
                  <a:srgbClr val="000000"/>
                </a:solidFill>
                <a:effectLst/>
                <a:latin typeface="Tahoma" panose="020B0604030504040204" pitchFamily="34" charset="0"/>
                <a:ea typeface="Times New Roman" panose="02020603050405020304" pitchFamily="18" charset="0"/>
              </a:rPr>
              <a:t>If they have the upper hand of you, they will be your foes, and will stretch out their hands and their tongues toward you with evil (intent), and they long for you to disbelieve.</a:t>
            </a:r>
            <a:br>
              <a:rPr lang="en-ID" sz="1800" dirty="0">
                <a:solidFill>
                  <a:srgbClr val="000000"/>
                </a:solidFill>
                <a:effectLst/>
                <a:latin typeface="Tahoma" panose="020B0604030504040204" pitchFamily="34" charset="0"/>
                <a:ea typeface="Times New Roman" panose="02020603050405020304" pitchFamily="18" charset="0"/>
              </a:rPr>
            </a:br>
            <a:br>
              <a:rPr lang="en-ID" sz="1800" dirty="0">
                <a:solidFill>
                  <a:srgbClr val="000000"/>
                </a:solidFill>
                <a:effectLst/>
                <a:latin typeface="Tahoma" panose="020B0604030504040204" pitchFamily="34" charset="0"/>
                <a:ea typeface="Times New Roman" panose="02020603050405020304" pitchFamily="18" charset="0"/>
              </a:rPr>
            </a:br>
            <a:r>
              <a:rPr lang="en-ID" sz="1800" u="sng" dirty="0">
                <a:solidFill>
                  <a:srgbClr val="008000"/>
                </a:solidFill>
                <a:effectLst/>
                <a:latin typeface="Tahoma" panose="020B0604030504040204" pitchFamily="34" charset="0"/>
                <a:ea typeface="Times New Roman" panose="02020603050405020304" pitchFamily="18" charset="0"/>
                <a:hlinkClick r:id="rId4"/>
              </a:rPr>
              <a:t>[60:3]</a:t>
            </a:r>
            <a:br>
              <a:rPr lang="en-ID" sz="1800" dirty="0">
                <a:solidFill>
                  <a:srgbClr val="000000"/>
                </a:solidFill>
                <a:effectLst/>
                <a:latin typeface="Tahoma" panose="020B0604030504040204" pitchFamily="34" charset="0"/>
                <a:ea typeface="Times New Roman" panose="02020603050405020304" pitchFamily="18" charset="0"/>
              </a:rPr>
            </a:br>
            <a:r>
              <a:rPr lang="en-ID" sz="1800" dirty="0">
                <a:solidFill>
                  <a:srgbClr val="000000"/>
                </a:solidFill>
                <a:effectLst/>
                <a:latin typeface="Tahoma" panose="020B0604030504040204" pitchFamily="34" charset="0"/>
                <a:ea typeface="Times New Roman" panose="02020603050405020304" pitchFamily="18" charset="0"/>
              </a:rPr>
              <a:t>Your ties of kindred and your children will avail you naught upon the Day of Resurrection. He will part you. Allah is Seer of what ye do.</a:t>
            </a:r>
            <a:br>
              <a:rPr lang="en-ID" sz="1800" dirty="0">
                <a:solidFill>
                  <a:srgbClr val="000000"/>
                </a:solidFill>
                <a:effectLst/>
                <a:latin typeface="Tahoma" panose="020B0604030504040204" pitchFamily="34" charset="0"/>
                <a:ea typeface="Times New Roman" panose="02020603050405020304" pitchFamily="18" charset="0"/>
              </a:rPr>
            </a:br>
            <a:br>
              <a:rPr lang="en-ID" sz="1800" dirty="0">
                <a:solidFill>
                  <a:srgbClr val="000000"/>
                </a:solidFill>
                <a:effectLst/>
                <a:latin typeface="Tahoma" panose="020B0604030504040204" pitchFamily="34" charset="0"/>
                <a:ea typeface="Times New Roman" panose="02020603050405020304" pitchFamily="18" charset="0"/>
              </a:rPr>
            </a:br>
            <a:r>
              <a:rPr lang="en-ID" sz="1800" u="sng" dirty="0">
                <a:solidFill>
                  <a:srgbClr val="008000"/>
                </a:solidFill>
                <a:effectLst/>
                <a:latin typeface="Tahoma" panose="020B0604030504040204" pitchFamily="34" charset="0"/>
                <a:ea typeface="Times New Roman" panose="02020603050405020304" pitchFamily="18" charset="0"/>
                <a:hlinkClick r:id="rId5"/>
              </a:rPr>
              <a:t>[60:4]</a:t>
            </a:r>
            <a:br>
              <a:rPr lang="en-ID" sz="1800" dirty="0">
                <a:solidFill>
                  <a:srgbClr val="000000"/>
                </a:solidFill>
                <a:effectLst/>
                <a:latin typeface="Tahoma" panose="020B0604030504040204" pitchFamily="34" charset="0"/>
                <a:ea typeface="Times New Roman" panose="02020603050405020304" pitchFamily="18" charset="0"/>
              </a:rPr>
            </a:br>
            <a:r>
              <a:rPr lang="en-ID" sz="1800" dirty="0">
                <a:solidFill>
                  <a:srgbClr val="000000"/>
                </a:solidFill>
                <a:effectLst/>
                <a:latin typeface="Tahoma" panose="020B0604030504040204" pitchFamily="34" charset="0"/>
                <a:ea typeface="Times New Roman" panose="02020603050405020304" pitchFamily="18" charset="0"/>
              </a:rPr>
              <a:t>There is a goodly pattern for you in Abraham and those with him, when they told their folk: Lo! we are guiltless of you and all that ye worship beside Allah. We have done with you. And there hath arisen between us and you hostility and hate for ever until ye believe in Allah only - save that which Abraham promised his father (when he said): I will ask forgiveness for thee, though I own nothing for thee from Allah - Our Lord! In Thee we put our trust, and unto Thee we turn repentant, and unto Thee is the journeying.</a:t>
            </a:r>
            <a:br>
              <a:rPr lang="en-ID" sz="1800" dirty="0">
                <a:solidFill>
                  <a:srgbClr val="000000"/>
                </a:solidFill>
                <a:effectLst/>
                <a:latin typeface="Tahoma" panose="020B0604030504040204" pitchFamily="34" charset="0"/>
                <a:ea typeface="Times New Roman" panose="02020603050405020304" pitchFamily="18" charset="0"/>
              </a:rPr>
            </a:br>
            <a:br>
              <a:rPr lang="en-ID" sz="1800" dirty="0">
                <a:solidFill>
                  <a:srgbClr val="000000"/>
                </a:solidFill>
                <a:effectLst/>
                <a:latin typeface="Tahoma" panose="020B0604030504040204" pitchFamily="34" charset="0"/>
                <a:ea typeface="Times New Roman" panose="02020603050405020304" pitchFamily="18" charset="0"/>
              </a:rPr>
            </a:br>
            <a:r>
              <a:rPr lang="en-ID" sz="1800" u="sng" dirty="0">
                <a:solidFill>
                  <a:srgbClr val="008000"/>
                </a:solidFill>
                <a:effectLst/>
                <a:latin typeface="Tahoma" panose="020B0604030504040204" pitchFamily="34" charset="0"/>
                <a:ea typeface="Times New Roman" panose="02020603050405020304" pitchFamily="18" charset="0"/>
                <a:hlinkClick r:id="rId6"/>
              </a:rPr>
              <a:t>[60:5]</a:t>
            </a:r>
            <a:br>
              <a:rPr lang="en-ID" sz="1800" dirty="0">
                <a:solidFill>
                  <a:srgbClr val="000000"/>
                </a:solidFill>
                <a:effectLst/>
                <a:latin typeface="Tahoma" panose="020B0604030504040204" pitchFamily="34" charset="0"/>
                <a:ea typeface="Times New Roman" panose="02020603050405020304" pitchFamily="18" charset="0"/>
              </a:rPr>
            </a:br>
            <a:r>
              <a:rPr lang="en-ID" sz="1800" dirty="0">
                <a:solidFill>
                  <a:srgbClr val="000000"/>
                </a:solidFill>
                <a:effectLst/>
                <a:latin typeface="Tahoma" panose="020B0604030504040204" pitchFamily="34" charset="0"/>
                <a:ea typeface="Times New Roman" panose="02020603050405020304" pitchFamily="18" charset="0"/>
              </a:rPr>
              <a:t>Our Lord! Make us not a prey for those who disbelieve, and forgive us, our Lord! Lo! Thou, only Thou, are the Mighty, the Wise.</a:t>
            </a:r>
            <a:br>
              <a:rPr lang="en-ID" sz="1800" dirty="0">
                <a:solidFill>
                  <a:srgbClr val="000000"/>
                </a:solidFill>
                <a:effectLst/>
                <a:latin typeface="Tahoma" panose="020B0604030504040204" pitchFamily="34" charset="0"/>
                <a:ea typeface="Times New Roman" panose="02020603050405020304" pitchFamily="18" charset="0"/>
              </a:rPr>
            </a:br>
            <a:br>
              <a:rPr lang="en-ID" sz="1800" dirty="0">
                <a:solidFill>
                  <a:srgbClr val="000000"/>
                </a:solidFill>
                <a:effectLst/>
                <a:latin typeface="Tahoma" panose="020B0604030504040204" pitchFamily="34" charset="0"/>
                <a:ea typeface="Times New Roman" panose="02020603050405020304" pitchFamily="18" charset="0"/>
              </a:rPr>
            </a:br>
            <a:r>
              <a:rPr lang="en-ID" sz="1800" u="sng" dirty="0">
                <a:solidFill>
                  <a:srgbClr val="008000"/>
                </a:solidFill>
                <a:effectLst/>
                <a:latin typeface="Tahoma" panose="020B0604030504040204" pitchFamily="34" charset="0"/>
                <a:ea typeface="Times New Roman" panose="02020603050405020304" pitchFamily="18" charset="0"/>
                <a:hlinkClick r:id="rId7"/>
              </a:rPr>
              <a:t>[60:6]</a:t>
            </a:r>
            <a:br>
              <a:rPr lang="en-ID" sz="1800" dirty="0">
                <a:solidFill>
                  <a:srgbClr val="000000"/>
                </a:solidFill>
                <a:effectLst/>
                <a:latin typeface="Tahoma" panose="020B0604030504040204" pitchFamily="34" charset="0"/>
                <a:ea typeface="Times New Roman" panose="02020603050405020304" pitchFamily="18" charset="0"/>
              </a:rPr>
            </a:br>
            <a:r>
              <a:rPr lang="en-ID" sz="1800" dirty="0">
                <a:solidFill>
                  <a:srgbClr val="000000"/>
                </a:solidFill>
                <a:effectLst/>
                <a:latin typeface="Tahoma" panose="020B0604030504040204" pitchFamily="34" charset="0"/>
                <a:ea typeface="Times New Roman" panose="02020603050405020304" pitchFamily="18" charset="0"/>
              </a:rPr>
              <a:t>Verily ye have in them a goodly pattern for everyone who </a:t>
            </a:r>
            <a:r>
              <a:rPr lang="en-ID" sz="1800" dirty="0" err="1">
                <a:solidFill>
                  <a:srgbClr val="000000"/>
                </a:solidFill>
                <a:effectLst/>
                <a:latin typeface="Tahoma" panose="020B0604030504040204" pitchFamily="34" charset="0"/>
                <a:ea typeface="Times New Roman" panose="02020603050405020304" pitchFamily="18" charset="0"/>
              </a:rPr>
              <a:t>looketh</a:t>
            </a:r>
            <a:r>
              <a:rPr lang="en-ID" sz="1800" dirty="0">
                <a:solidFill>
                  <a:srgbClr val="000000"/>
                </a:solidFill>
                <a:effectLst/>
                <a:latin typeface="Tahoma" panose="020B0604030504040204" pitchFamily="34" charset="0"/>
                <a:ea typeface="Times New Roman" panose="02020603050405020304" pitchFamily="18" charset="0"/>
              </a:rPr>
              <a:t> to Allah and the Last Day. And whosoever may turn away, lo! still Allah, He is the Absolute, the Owner of Praise.</a:t>
            </a:r>
            <a:br>
              <a:rPr lang="en-ID" sz="1800" dirty="0">
                <a:solidFill>
                  <a:srgbClr val="000000"/>
                </a:solidFill>
                <a:effectLst/>
                <a:latin typeface="Tahoma" panose="020B0604030504040204" pitchFamily="34" charset="0"/>
                <a:ea typeface="Times New Roman" panose="02020603050405020304" pitchFamily="18" charset="0"/>
              </a:rPr>
            </a:br>
            <a:br>
              <a:rPr lang="en-ID" sz="1800" dirty="0">
                <a:solidFill>
                  <a:srgbClr val="000000"/>
                </a:solidFill>
                <a:effectLst/>
                <a:latin typeface="Tahoma" panose="020B0604030504040204" pitchFamily="34" charset="0"/>
                <a:ea typeface="Times New Roman" panose="02020603050405020304" pitchFamily="18" charset="0"/>
              </a:rPr>
            </a:br>
            <a:r>
              <a:rPr lang="en-ID" sz="1800" u="sng" dirty="0">
                <a:solidFill>
                  <a:srgbClr val="008000"/>
                </a:solidFill>
                <a:effectLst/>
                <a:latin typeface="Tahoma" panose="020B0604030504040204" pitchFamily="34" charset="0"/>
                <a:ea typeface="Times New Roman" panose="02020603050405020304" pitchFamily="18" charset="0"/>
                <a:hlinkClick r:id="rId8"/>
              </a:rPr>
              <a:t>[60:7]</a:t>
            </a:r>
            <a:br>
              <a:rPr lang="en-ID" sz="1800" dirty="0">
                <a:solidFill>
                  <a:srgbClr val="000000"/>
                </a:solidFill>
                <a:effectLst/>
                <a:latin typeface="Tahoma" panose="020B0604030504040204" pitchFamily="34" charset="0"/>
                <a:ea typeface="Times New Roman" panose="02020603050405020304" pitchFamily="18" charset="0"/>
              </a:rPr>
            </a:br>
            <a:r>
              <a:rPr lang="en-ID" sz="1800" dirty="0">
                <a:solidFill>
                  <a:srgbClr val="000000"/>
                </a:solidFill>
                <a:effectLst/>
                <a:latin typeface="Tahoma" panose="020B0604030504040204" pitchFamily="34" charset="0"/>
                <a:ea typeface="Times New Roman" panose="02020603050405020304" pitchFamily="18" charset="0"/>
              </a:rPr>
              <a:t>It may be that Allah will ordain love between you and those of them with whom ye are at enmity. Allah is Mighty, and Allah is Forgiving, Merciful.</a:t>
            </a:r>
            <a:endParaRPr lang="en-ID" dirty="0"/>
          </a:p>
        </p:txBody>
      </p:sp>
    </p:spTree>
    <p:extLst>
      <p:ext uri="{BB962C8B-B14F-4D97-AF65-F5344CB8AC3E}">
        <p14:creationId xmlns:p14="http://schemas.microsoft.com/office/powerpoint/2010/main" val="1636095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400AD-1A51-4587-A7BE-72EEE3CD878C}"/>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7CE358AB-C490-405E-BDC2-92282E0F47E6}"/>
              </a:ext>
            </a:extLst>
          </p:cNvPr>
          <p:cNvSpPr>
            <a:spLocks noGrp="1"/>
          </p:cNvSpPr>
          <p:nvPr>
            <p:ph idx="1"/>
          </p:nvPr>
        </p:nvSpPr>
        <p:spPr/>
        <p:txBody>
          <a:bodyPr/>
          <a:lstStyle/>
          <a:p>
            <a:pPr>
              <a:lnSpc>
                <a:spcPct val="107000"/>
              </a:lnSpc>
              <a:spcAft>
                <a:spcPts val="800"/>
              </a:spcAft>
            </a:pPr>
            <a:r>
              <a:rPr lang="en-ID" sz="1800" dirty="0" err="1">
                <a:effectLst/>
                <a:latin typeface="Calibri" panose="020F0502020204030204" pitchFamily="34" charset="0"/>
                <a:ea typeface="Calibri" panose="020F0502020204030204" pitchFamily="34" charset="0"/>
                <a:cs typeface="Times New Roman" panose="02020603050405020304" pitchFamily="18" charset="0"/>
              </a:rPr>
              <a:t>Syaikh</a:t>
            </a:r>
            <a:r>
              <a:rPr lang="en-ID" sz="1800" dirty="0">
                <a:effectLst/>
                <a:latin typeface="Calibri" panose="020F0502020204030204" pitchFamily="34" charset="0"/>
                <a:ea typeface="Calibri" panose="020F0502020204030204" pitchFamily="34" charset="0"/>
                <a:cs typeface="Times New Roman" panose="02020603050405020304" pitchFamily="18" charset="0"/>
              </a:rPr>
              <a:t> Muhammad Nawawi al-</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Jawi</a:t>
            </a:r>
            <a:r>
              <a:rPr lang="en-ID" sz="1800" dirty="0">
                <a:effectLst/>
                <a:latin typeface="Calibri" panose="020F0502020204030204" pitchFamily="34" charset="0"/>
                <a:ea typeface="Calibri" panose="020F0502020204030204" pitchFamily="34" charset="0"/>
                <a:cs typeface="Times New Roman" panose="02020603050405020304" pitchFamily="18" charset="0"/>
              </a:rPr>
              <a:t> al-</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Bantani</a:t>
            </a:r>
            <a:r>
              <a:rPr lang="en-ID" sz="1800" dirty="0">
                <a:effectLst/>
                <a:latin typeface="Calibri" panose="020F0502020204030204" pitchFamily="34" charset="0"/>
                <a:ea typeface="Calibri" panose="020F0502020204030204" pitchFamily="34" charset="0"/>
                <a:cs typeface="Times New Roman" panose="02020603050405020304" pitchFamily="18" charset="0"/>
              </a:rPr>
              <a:t> (1813-1897 M) </a:t>
            </a:r>
            <a:r>
              <a:rPr lang="en-ID" sz="1800" i="1" dirty="0">
                <a:effectLst/>
                <a:latin typeface="Calibri" panose="020F0502020204030204" pitchFamily="34" charset="0"/>
                <a:ea typeface="Calibri" panose="020F0502020204030204" pitchFamily="34" charset="0"/>
                <a:cs typeface="Times New Roman" panose="02020603050405020304" pitchFamily="18" charset="0"/>
              </a:rPr>
              <a:t>Marah </a:t>
            </a:r>
            <a:r>
              <a:rPr lang="en-ID" sz="1800" i="1" dirty="0" err="1">
                <a:effectLst/>
                <a:latin typeface="Calibri" panose="020F0502020204030204" pitchFamily="34" charset="0"/>
                <a:ea typeface="Calibri" panose="020F0502020204030204" pitchFamily="34" charset="0"/>
                <a:cs typeface="Times New Roman" panose="02020603050405020304" pitchFamily="18" charset="0"/>
              </a:rPr>
              <a:t>Labid</a:t>
            </a:r>
            <a:r>
              <a:rPr lang="en-ID" sz="1800" i="1" dirty="0">
                <a:effectLst/>
                <a:latin typeface="Calibri" panose="020F0502020204030204" pitchFamily="34" charset="0"/>
                <a:ea typeface="Calibri" panose="020F0502020204030204" pitchFamily="34" charset="0"/>
                <a:cs typeface="Times New Roman" panose="02020603050405020304" pitchFamily="18" charset="0"/>
              </a:rPr>
              <a:t> – Tafsir al-Nawawi (Marah </a:t>
            </a:r>
            <a:r>
              <a:rPr lang="en-ID" sz="1800" i="1" dirty="0" err="1">
                <a:effectLst/>
                <a:latin typeface="Calibri" panose="020F0502020204030204" pitchFamily="34" charset="0"/>
                <a:ea typeface="Calibri" panose="020F0502020204030204" pitchFamily="34" charset="0"/>
                <a:cs typeface="Times New Roman" panose="02020603050405020304" pitchFamily="18" charset="0"/>
              </a:rPr>
              <a:t>Labid</a:t>
            </a:r>
            <a:r>
              <a:rPr lang="en-ID" sz="1800" i="1" dirty="0">
                <a:effectLst/>
                <a:latin typeface="Calibri" panose="020F0502020204030204" pitchFamily="34" charset="0"/>
                <a:ea typeface="Calibri" panose="020F0502020204030204" pitchFamily="34" charset="0"/>
                <a:cs typeface="Times New Roman" panose="02020603050405020304" pitchFamily="18" charset="0"/>
              </a:rPr>
              <a:t> – Li </a:t>
            </a:r>
            <a:r>
              <a:rPr lang="en-ID" sz="1800" i="1" dirty="0" err="1">
                <a:effectLst/>
                <a:latin typeface="Calibri" panose="020F0502020204030204" pitchFamily="34" charset="0"/>
                <a:ea typeface="Calibri" panose="020F0502020204030204" pitchFamily="34" charset="0"/>
                <a:cs typeface="Times New Roman" panose="02020603050405020304" pitchFamily="18" charset="0"/>
              </a:rPr>
              <a:t>Kaysf</a:t>
            </a:r>
            <a:r>
              <a:rPr lang="en-ID" sz="1800" i="1" dirty="0">
                <a:effectLst/>
                <a:latin typeface="Calibri" panose="020F0502020204030204" pitchFamily="34" charset="0"/>
                <a:ea typeface="Calibri" panose="020F0502020204030204" pitchFamily="34" charset="0"/>
                <a:cs typeface="Times New Roman" panose="02020603050405020304" pitchFamily="18" charset="0"/>
              </a:rPr>
              <a:t> </a:t>
            </a:r>
            <a:r>
              <a:rPr lang="en-ID" sz="1800" i="1" dirty="0" err="1">
                <a:effectLst/>
                <a:latin typeface="Calibri" panose="020F0502020204030204" pitchFamily="34" charset="0"/>
                <a:ea typeface="Calibri" panose="020F0502020204030204" pitchFamily="34" charset="0"/>
                <a:cs typeface="Times New Roman" panose="02020603050405020304" pitchFamily="18" charset="0"/>
              </a:rPr>
              <a:t>Ma’na</a:t>
            </a:r>
            <a:r>
              <a:rPr lang="en-ID" sz="1800" i="1" dirty="0">
                <a:effectLst/>
                <a:latin typeface="Calibri" panose="020F0502020204030204" pitchFamily="34" charset="0"/>
                <a:ea typeface="Calibri" panose="020F0502020204030204" pitchFamily="34" charset="0"/>
                <a:cs typeface="Times New Roman" panose="02020603050405020304" pitchFamily="18" charset="0"/>
              </a:rPr>
              <a:t> Qur’an Majid) </a:t>
            </a:r>
            <a:r>
              <a:rPr lang="en-ID" sz="1800" dirty="0">
                <a:effectLst/>
                <a:latin typeface="Calibri" panose="020F0502020204030204" pitchFamily="34" charset="0"/>
                <a:ea typeface="Calibri" panose="020F0502020204030204" pitchFamily="34" charset="0"/>
                <a:cs typeface="Times New Roman" panose="02020603050405020304" pitchFamily="18" charset="0"/>
              </a:rPr>
              <a:t>1887</a:t>
            </a:r>
          </a:p>
          <a:p>
            <a:pPr>
              <a:lnSpc>
                <a:spcPct val="107000"/>
              </a:lnSpc>
              <a:spcAft>
                <a:spcPts val="800"/>
              </a:spcAft>
            </a:pPr>
            <a:r>
              <a:rPr lang="en-ID" sz="1800" dirty="0">
                <a:effectLst/>
                <a:latin typeface="Calibri" panose="020F0502020204030204" pitchFamily="34" charset="0"/>
                <a:ea typeface="Calibri" panose="020F0502020204030204" pitchFamily="34" charset="0"/>
                <a:cs typeface="Times New Roman" panose="02020603050405020304" pitchFamily="18" charset="0"/>
              </a:rPr>
              <a:t>K.H.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Bisri</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MUsthofa</a:t>
            </a:r>
            <a:r>
              <a:rPr lang="en-ID" sz="1800" dirty="0">
                <a:effectLst/>
                <a:latin typeface="Calibri" panose="020F0502020204030204" pitchFamily="34" charset="0"/>
                <a:ea typeface="Calibri" panose="020F0502020204030204" pitchFamily="34" charset="0"/>
                <a:cs typeface="Times New Roman" panose="02020603050405020304" pitchFamily="18" charset="0"/>
              </a:rPr>
              <a:t> (1915-1977) </a:t>
            </a:r>
            <a:r>
              <a:rPr lang="en-ID" sz="1800" i="1" dirty="0">
                <a:effectLst/>
                <a:latin typeface="Calibri" panose="020F0502020204030204" pitchFamily="34" charset="0"/>
                <a:ea typeface="Calibri" panose="020F0502020204030204" pitchFamily="34" charset="0"/>
                <a:cs typeface="Times New Roman" panose="02020603050405020304" pitchFamily="18" charset="0"/>
              </a:rPr>
              <a:t>AL-</a:t>
            </a:r>
            <a:r>
              <a:rPr lang="en-ID" sz="1800" i="1" dirty="0" err="1">
                <a:effectLst/>
                <a:latin typeface="Calibri" panose="020F0502020204030204" pitchFamily="34" charset="0"/>
                <a:ea typeface="Calibri" panose="020F0502020204030204" pitchFamily="34" charset="0"/>
                <a:cs typeface="Times New Roman" panose="02020603050405020304" pitchFamily="18" charset="0"/>
              </a:rPr>
              <a:t>Ibriz</a:t>
            </a:r>
            <a:r>
              <a:rPr lang="en-ID" sz="1800" i="1" dirty="0">
                <a:effectLst/>
                <a:latin typeface="Calibri" panose="020F0502020204030204" pitchFamily="34" charset="0"/>
                <a:ea typeface="Calibri" panose="020F0502020204030204" pitchFamily="34" charset="0"/>
                <a:cs typeface="Times New Roman" panose="02020603050405020304" pitchFamily="18" charset="0"/>
              </a:rPr>
              <a:t> </a:t>
            </a:r>
            <a:r>
              <a:rPr lang="en-ID" sz="1800" i="1" dirty="0" err="1">
                <a:effectLst/>
                <a:latin typeface="Calibri" panose="020F0502020204030204" pitchFamily="34" charset="0"/>
                <a:ea typeface="Calibri" panose="020F0502020204030204" pitchFamily="34" charset="0"/>
                <a:cs typeface="Times New Roman" panose="02020603050405020304" pitchFamily="18" charset="0"/>
              </a:rPr>
              <a:t>lli</a:t>
            </a:r>
            <a:r>
              <a:rPr lang="en-ID" sz="1800" i="1" dirty="0">
                <a:effectLst/>
                <a:latin typeface="Calibri" panose="020F0502020204030204" pitchFamily="34" charset="0"/>
                <a:ea typeface="Calibri" panose="020F0502020204030204" pitchFamily="34" charset="0"/>
                <a:cs typeface="Times New Roman" panose="02020603050405020304" pitchFamily="18" charset="0"/>
              </a:rPr>
              <a:t>=</a:t>
            </a:r>
            <a:r>
              <a:rPr lang="en-ID" sz="1800" i="1" dirty="0" err="1">
                <a:effectLst/>
                <a:latin typeface="Calibri" panose="020F0502020204030204" pitchFamily="34" charset="0"/>
                <a:ea typeface="Calibri" panose="020F0502020204030204" pitchFamily="34" charset="0"/>
                <a:cs typeface="Times New Roman" panose="02020603050405020304" pitchFamily="18" charset="0"/>
              </a:rPr>
              <a:t>Ma’rifati</a:t>
            </a:r>
            <a:r>
              <a:rPr lang="en-ID" sz="1800" i="1" dirty="0">
                <a:effectLst/>
                <a:latin typeface="Calibri" panose="020F0502020204030204" pitchFamily="34" charset="0"/>
                <a:ea typeface="Calibri" panose="020F0502020204030204" pitchFamily="34" charset="0"/>
                <a:cs typeface="Times New Roman" panose="02020603050405020304" pitchFamily="18" charset="0"/>
              </a:rPr>
              <a:t> </a:t>
            </a:r>
            <a:r>
              <a:rPr lang="en-ID" sz="1800" i="1" dirty="0" err="1">
                <a:effectLst/>
                <a:latin typeface="Calibri" panose="020F0502020204030204" pitchFamily="34" charset="0"/>
                <a:ea typeface="Calibri" panose="020F0502020204030204" pitchFamily="34" charset="0"/>
                <a:cs typeface="Times New Roman" panose="02020603050405020304" pitchFamily="18" charset="0"/>
              </a:rPr>
              <a:t>Tfasir</a:t>
            </a:r>
            <a:r>
              <a:rPr lang="en-ID" sz="1800" i="1" dirty="0">
                <a:effectLst/>
                <a:latin typeface="Calibri" panose="020F0502020204030204" pitchFamily="34" charset="0"/>
                <a:ea typeface="Calibri" panose="020F0502020204030204" pitchFamily="34" charset="0"/>
                <a:cs typeface="Times New Roman" panose="02020603050405020304" pitchFamily="18" charset="0"/>
              </a:rPr>
              <a:t> Al-Qur’an al-‘Aziz </a:t>
            </a:r>
            <a:r>
              <a:rPr lang="en-ID" sz="1800" i="1" dirty="0" err="1">
                <a:effectLst/>
                <a:latin typeface="Calibri" panose="020F0502020204030204" pitchFamily="34" charset="0"/>
                <a:ea typeface="Calibri" panose="020F0502020204030204" pitchFamily="34" charset="0"/>
                <a:cs typeface="Times New Roman" panose="02020603050405020304" pitchFamily="18" charset="0"/>
              </a:rPr>
              <a:t>bil-Lugatil-Jawiyah</a:t>
            </a:r>
            <a:r>
              <a:rPr lang="en-ID" sz="1800" i="1"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a:effectLst/>
                <a:latin typeface="Calibri" panose="020F0502020204030204" pitchFamily="34" charset="0"/>
                <a:ea typeface="Calibri" panose="020F0502020204030204" pitchFamily="34" charset="0"/>
                <a:cs typeface="Times New Roman" panose="02020603050405020304" pitchFamily="18" charset="0"/>
              </a:rPr>
              <a:t>(1959, 2015)</a:t>
            </a:r>
          </a:p>
          <a:p>
            <a:r>
              <a:rPr lang="en-ID" sz="1800" dirty="0">
                <a:effectLst/>
                <a:latin typeface="Calibri" panose="020F0502020204030204" pitchFamily="34" charset="0"/>
                <a:ea typeface="Calibri" panose="020F0502020204030204" pitchFamily="34" charset="0"/>
                <a:cs typeface="Times New Roman" panose="02020603050405020304" pitchFamily="18" charset="0"/>
              </a:rPr>
              <a:t>Prof M Quraish Shihab (1944- ) </a:t>
            </a:r>
            <a:r>
              <a:rPr lang="en-ID" sz="1800" i="1" dirty="0" err="1">
                <a:effectLst/>
                <a:latin typeface="Calibri" panose="020F0502020204030204" pitchFamily="34" charset="0"/>
                <a:ea typeface="Calibri" panose="020F0502020204030204" pitchFamily="34" charset="0"/>
                <a:cs typeface="Times New Roman" panose="02020603050405020304" pitchFamily="18" charset="0"/>
              </a:rPr>
              <a:t>Tafsri</a:t>
            </a:r>
            <a:r>
              <a:rPr lang="en-ID" sz="1800" i="1" dirty="0">
                <a:effectLst/>
                <a:latin typeface="Calibri" panose="020F0502020204030204" pitchFamily="34" charset="0"/>
                <a:ea typeface="Calibri" panose="020F0502020204030204" pitchFamily="34" charset="0"/>
                <a:cs typeface="Times New Roman" panose="02020603050405020304" pitchFamily="18" charset="0"/>
              </a:rPr>
              <a:t> AL-Misbah: </a:t>
            </a:r>
            <a:r>
              <a:rPr lang="en-ID" sz="1800" i="1" dirty="0" err="1">
                <a:effectLst/>
                <a:latin typeface="Calibri" panose="020F0502020204030204" pitchFamily="34" charset="0"/>
                <a:ea typeface="Calibri" panose="020F0502020204030204" pitchFamily="34" charset="0"/>
                <a:cs typeface="Times New Roman" panose="02020603050405020304" pitchFamily="18" charset="0"/>
              </a:rPr>
              <a:t>Pesan</a:t>
            </a:r>
            <a:r>
              <a:rPr lang="en-ID" sz="1800" i="1" dirty="0">
                <a:effectLst/>
                <a:latin typeface="Calibri" panose="020F0502020204030204" pitchFamily="34" charset="0"/>
                <a:ea typeface="Calibri" panose="020F0502020204030204" pitchFamily="34" charset="0"/>
                <a:cs typeface="Times New Roman" panose="02020603050405020304" pitchFamily="18" charset="0"/>
              </a:rPr>
              <a:t>, </a:t>
            </a:r>
            <a:r>
              <a:rPr lang="en-ID" sz="1800" i="1" dirty="0" err="1">
                <a:effectLst/>
                <a:latin typeface="Calibri" panose="020F0502020204030204" pitchFamily="34" charset="0"/>
                <a:ea typeface="Calibri" panose="020F0502020204030204" pitchFamily="34" charset="0"/>
                <a:cs typeface="Times New Roman" panose="02020603050405020304" pitchFamily="18" charset="0"/>
              </a:rPr>
              <a:t>Kesan</a:t>
            </a:r>
            <a:r>
              <a:rPr lang="en-ID" sz="1800" i="1" dirty="0">
                <a:effectLst/>
                <a:latin typeface="Calibri" panose="020F0502020204030204" pitchFamily="34" charset="0"/>
                <a:ea typeface="Calibri" panose="020F0502020204030204" pitchFamily="34" charset="0"/>
                <a:cs typeface="Times New Roman" panose="02020603050405020304" pitchFamily="18" charset="0"/>
              </a:rPr>
              <a:t>, dan </a:t>
            </a:r>
            <a:r>
              <a:rPr lang="en-ID" sz="1800" i="1" dirty="0" err="1">
                <a:effectLst/>
                <a:latin typeface="Calibri" panose="020F0502020204030204" pitchFamily="34" charset="0"/>
                <a:ea typeface="Calibri" panose="020F0502020204030204" pitchFamily="34" charset="0"/>
                <a:cs typeface="Times New Roman" panose="02020603050405020304" pitchFamily="18" charset="0"/>
              </a:rPr>
              <a:t>Keserasian</a:t>
            </a:r>
            <a:r>
              <a:rPr lang="en-ID" sz="1800" i="1" dirty="0">
                <a:effectLst/>
                <a:latin typeface="Calibri" panose="020F0502020204030204" pitchFamily="34" charset="0"/>
                <a:ea typeface="Calibri" panose="020F0502020204030204" pitchFamily="34" charset="0"/>
                <a:cs typeface="Times New Roman" panose="02020603050405020304" pitchFamily="18" charset="0"/>
              </a:rPr>
              <a:t> Al-Qur’an.</a:t>
            </a:r>
            <a:endParaRPr lang="en-ID" dirty="0"/>
          </a:p>
        </p:txBody>
      </p:sp>
    </p:spTree>
    <p:extLst>
      <p:ext uri="{BB962C8B-B14F-4D97-AF65-F5344CB8AC3E}">
        <p14:creationId xmlns:p14="http://schemas.microsoft.com/office/powerpoint/2010/main" val="46299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C93F9-D5DE-4361-997D-9A0FF7F13106}"/>
              </a:ext>
            </a:extLst>
          </p:cNvPr>
          <p:cNvSpPr>
            <a:spLocks noGrp="1"/>
          </p:cNvSpPr>
          <p:nvPr>
            <p:ph type="title"/>
          </p:nvPr>
        </p:nvSpPr>
        <p:spPr/>
        <p:txBody>
          <a:bodyPr/>
          <a:lstStyle/>
          <a:p>
            <a:endParaRPr lang="en-ID"/>
          </a:p>
        </p:txBody>
      </p:sp>
      <p:pic>
        <p:nvPicPr>
          <p:cNvPr id="5" name="Content Placeholder 4">
            <a:extLst>
              <a:ext uri="{FF2B5EF4-FFF2-40B4-BE49-F238E27FC236}">
                <a16:creationId xmlns:a16="http://schemas.microsoft.com/office/drawing/2014/main" id="{812A1876-8D3A-4A29-B921-5F0E88E6F2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1506" y="1239821"/>
            <a:ext cx="3792758" cy="5072863"/>
          </a:xfrm>
        </p:spPr>
      </p:pic>
      <p:pic>
        <p:nvPicPr>
          <p:cNvPr id="7" name="Picture 6">
            <a:extLst>
              <a:ext uri="{FF2B5EF4-FFF2-40B4-BE49-F238E27FC236}">
                <a16:creationId xmlns:a16="http://schemas.microsoft.com/office/drawing/2014/main" id="{93D40870-C34E-4579-BB8C-29C1F1193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240" y="1295980"/>
            <a:ext cx="3527226" cy="5072864"/>
          </a:xfrm>
          <a:prstGeom prst="rect">
            <a:avLst/>
          </a:prstGeom>
        </p:spPr>
      </p:pic>
      <p:pic>
        <p:nvPicPr>
          <p:cNvPr id="9" name="Picture 8">
            <a:extLst>
              <a:ext uri="{FF2B5EF4-FFF2-40B4-BE49-F238E27FC236}">
                <a16:creationId xmlns:a16="http://schemas.microsoft.com/office/drawing/2014/main" id="{DF87C41F-C8E5-475E-9EC9-92EBE1E009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2195" y="1399595"/>
            <a:ext cx="3253305" cy="4969249"/>
          </a:xfrm>
          <a:prstGeom prst="rect">
            <a:avLst/>
          </a:prstGeom>
        </p:spPr>
      </p:pic>
    </p:spTree>
    <p:extLst>
      <p:ext uri="{BB962C8B-B14F-4D97-AF65-F5344CB8AC3E}">
        <p14:creationId xmlns:p14="http://schemas.microsoft.com/office/powerpoint/2010/main" val="2095618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D8E3-5B8D-44A0-9AB8-69B9F75E8569}"/>
              </a:ext>
            </a:extLst>
          </p:cNvPr>
          <p:cNvSpPr>
            <a:spLocks noGrp="1"/>
          </p:cNvSpPr>
          <p:nvPr>
            <p:ph type="title"/>
          </p:nvPr>
        </p:nvSpPr>
        <p:spPr/>
        <p:txBody>
          <a:bodyPr/>
          <a:lstStyle/>
          <a:p>
            <a:endParaRPr lang="en-ID"/>
          </a:p>
        </p:txBody>
      </p:sp>
      <p:pic>
        <p:nvPicPr>
          <p:cNvPr id="7" name="Content Placeholder 6">
            <a:extLst>
              <a:ext uri="{FF2B5EF4-FFF2-40B4-BE49-F238E27FC236}">
                <a16:creationId xmlns:a16="http://schemas.microsoft.com/office/drawing/2014/main" id="{ECD58FF6-35DA-4181-B6BD-F5064472B5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839641" y="1690688"/>
            <a:ext cx="605551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109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2C82-7367-42C0-A50F-1A9931E63106}"/>
              </a:ext>
            </a:extLst>
          </p:cNvPr>
          <p:cNvSpPr>
            <a:spLocks noGrp="1"/>
          </p:cNvSpPr>
          <p:nvPr>
            <p:ph type="title"/>
          </p:nvPr>
        </p:nvSpPr>
        <p:spPr/>
        <p:txBody>
          <a:bodyPr/>
          <a:lstStyle/>
          <a:p>
            <a:endParaRPr lang="en-ID"/>
          </a:p>
        </p:txBody>
      </p:sp>
      <p:pic>
        <p:nvPicPr>
          <p:cNvPr id="5" name="Content Placeholder 4">
            <a:extLst>
              <a:ext uri="{FF2B5EF4-FFF2-40B4-BE49-F238E27FC236}">
                <a16:creationId xmlns:a16="http://schemas.microsoft.com/office/drawing/2014/main" id="{077955AD-242A-49BD-9465-1606B76A9E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0097" y="1312960"/>
            <a:ext cx="7291806" cy="5179915"/>
          </a:xfrm>
        </p:spPr>
      </p:pic>
    </p:spTree>
    <p:extLst>
      <p:ext uri="{BB962C8B-B14F-4D97-AF65-F5344CB8AC3E}">
        <p14:creationId xmlns:p14="http://schemas.microsoft.com/office/powerpoint/2010/main" val="3668725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45ADF-C0E4-4773-907B-69CC6950B137}"/>
              </a:ext>
            </a:extLst>
          </p:cNvPr>
          <p:cNvSpPr>
            <a:spLocks noGrp="1"/>
          </p:cNvSpPr>
          <p:nvPr>
            <p:ph type="title"/>
          </p:nvPr>
        </p:nvSpPr>
        <p:spPr/>
        <p:txBody>
          <a:bodyPr/>
          <a:lstStyle/>
          <a:p>
            <a:endParaRPr lang="en-ID"/>
          </a:p>
        </p:txBody>
      </p:sp>
      <p:pic>
        <p:nvPicPr>
          <p:cNvPr id="5" name="Content Placeholder 4">
            <a:extLst>
              <a:ext uri="{FF2B5EF4-FFF2-40B4-BE49-F238E27FC236}">
                <a16:creationId xmlns:a16="http://schemas.microsoft.com/office/drawing/2014/main" id="{1F834D26-0D45-4765-881D-136552DB30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350512" y="-987122"/>
            <a:ext cx="6405375" cy="9109869"/>
          </a:xfrm>
        </p:spPr>
      </p:pic>
    </p:spTree>
    <p:extLst>
      <p:ext uri="{BB962C8B-B14F-4D97-AF65-F5344CB8AC3E}">
        <p14:creationId xmlns:p14="http://schemas.microsoft.com/office/powerpoint/2010/main" val="3884338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E901-74BF-4F28-8608-D4561BB2A585}"/>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820C4DF3-8ACB-4024-AE09-0372F8D1C635}"/>
              </a:ext>
            </a:extLst>
          </p:cNvPr>
          <p:cNvSpPr>
            <a:spLocks noGrp="1"/>
          </p:cNvSpPr>
          <p:nvPr>
            <p:ph idx="1"/>
          </p:nvPr>
        </p:nvSpPr>
        <p:spPr/>
        <p:txBody>
          <a:bodyPr/>
          <a:lstStyle/>
          <a:p>
            <a:pPr>
              <a:lnSpc>
                <a:spcPct val="107000"/>
              </a:lnSpc>
              <a:spcAft>
                <a:spcPts val="800"/>
              </a:spcAft>
            </a:pPr>
            <a:r>
              <a:rPr lang="en-ID" sz="1800" b="1"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عَسَى</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ٱللَّهُ</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أَن</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يَجْعَلَ</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بَيْنَكُمْ</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وَبَيْنَ</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ٱلَّذِينَ</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عَادَيْتُم</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مِّنْهُم</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مَّوَدَّةً</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وَٱللَّهُ</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قَدِيرٌ</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وَٱللَّهُ</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غَفُورٌ</a:t>
            </a:r>
            <a:r>
              <a:rPr lang="en-ID" sz="1800" b="1" u="sng"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r>
              <a:rPr lang="en-ID" sz="1800" b="1" u="sng" dirty="0" err="1">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رَّحِيمٌ</a:t>
            </a:r>
            <a:r>
              <a:rPr lang="en-ID" sz="1800" b="1" dirty="0">
                <a:solidFill>
                  <a:srgbClr val="008000"/>
                </a:solidFill>
                <a:effectLst/>
                <a:latin typeface="Simplified Arabic" panose="020B0604020202020204" pitchFamily="18" charset="-78"/>
                <a:ea typeface="Times New Roman" panose="02020603050405020304" pitchFamily="18" charset="0"/>
                <a:cs typeface="Times New Roman" panose="02020603050405020304" pitchFamily="18" charset="0"/>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br>
              <a:rPr lang="en-ID" sz="1800" dirty="0">
                <a:solidFill>
                  <a:srgbClr val="000000"/>
                </a:solidFill>
                <a:effectLst/>
                <a:latin typeface="Tahoma" panose="020B0604030504040204" pitchFamily="34" charset="0"/>
                <a:ea typeface="Times New Roman" panose="02020603050405020304" pitchFamily="18" charset="0"/>
              </a:rPr>
            </a:br>
            <a:r>
              <a:rPr lang="en-ID" sz="1800" u="sng" dirty="0">
                <a:solidFill>
                  <a:srgbClr val="008000"/>
                </a:solidFill>
                <a:effectLst/>
                <a:latin typeface="Tahoma" panose="020B0604030504040204" pitchFamily="34" charset="0"/>
                <a:ea typeface="Times New Roman" panose="02020603050405020304" pitchFamily="18" charset="0"/>
                <a:hlinkClick r:id="rId2"/>
              </a:rPr>
              <a:t>[60:7]</a:t>
            </a:r>
            <a:br>
              <a:rPr lang="en-ID" sz="1800" dirty="0">
                <a:solidFill>
                  <a:srgbClr val="000000"/>
                </a:solidFill>
                <a:effectLst/>
                <a:latin typeface="Tahoma" panose="020B0604030504040204" pitchFamily="34" charset="0"/>
                <a:ea typeface="Times New Roman" panose="02020603050405020304" pitchFamily="18" charset="0"/>
              </a:rPr>
            </a:br>
            <a:r>
              <a:rPr lang="en-ID" sz="1800" dirty="0">
                <a:solidFill>
                  <a:srgbClr val="000000"/>
                </a:solidFill>
                <a:effectLst/>
                <a:latin typeface="Tahoma" panose="020B0604030504040204" pitchFamily="34" charset="0"/>
                <a:ea typeface="Times New Roman" panose="02020603050405020304" pitchFamily="18" charset="0"/>
              </a:rPr>
              <a:t>It may be that Allah will ordain love between you and those of them with whom ye are at enmity. Allah is Mighty, and Allah is Forgiving, Merciful.</a:t>
            </a:r>
            <a:endParaRPr lang="en-ID" dirty="0"/>
          </a:p>
        </p:txBody>
      </p:sp>
    </p:spTree>
    <p:extLst>
      <p:ext uri="{BB962C8B-B14F-4D97-AF65-F5344CB8AC3E}">
        <p14:creationId xmlns:p14="http://schemas.microsoft.com/office/powerpoint/2010/main" val="757351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40142</TotalTime>
  <Words>891</Words>
  <Application>Microsoft Office PowerPoint</Application>
  <PresentationFormat>Widescreen</PresentationFormat>
  <Paragraphs>16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Simplified Arabic</vt:lpstr>
      <vt:lpstr>Tahoma</vt:lpstr>
      <vt:lpstr>Office Theme</vt:lpstr>
      <vt:lpstr>(Un)conditional love and compassion: Reading of QS Al-Mumtahanah (60): 8-9 in three Indonesian Contemporary Exegetes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(Un)conditional love and compassion: Reading of QS Al-Mumtahanah (60): 8-9 in three Indonesian Contemporary Exegetes</dc:title>
  <dc:creator>Acer Aspire</dc:creator>
  <cp:lastModifiedBy>Acer Aspire</cp:lastModifiedBy>
  <cp:revision>2</cp:revision>
  <dcterms:created xsi:type="dcterms:W3CDTF">2021-10-13T06:18:24Z</dcterms:created>
  <dcterms:modified xsi:type="dcterms:W3CDTF">2021-11-10T03:20:29Z</dcterms:modified>
</cp:coreProperties>
</file>