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1"/>
    <p:sldMasterId id="2147483721" r:id="rId2"/>
  </p:sldMasterIdLst>
  <p:notesMasterIdLst>
    <p:notesMasterId r:id="rId10"/>
  </p:notesMasterIdLst>
  <p:handoutMasterIdLst>
    <p:handoutMasterId r:id="rId11"/>
  </p:handoutMasterIdLst>
  <p:sldIdLst>
    <p:sldId id="402" r:id="rId3"/>
    <p:sldId id="412" r:id="rId4"/>
    <p:sldId id="407" r:id="rId5"/>
    <p:sldId id="406" r:id="rId6"/>
    <p:sldId id="408" r:id="rId7"/>
    <p:sldId id="411" r:id="rId8"/>
    <p:sldId id="416" r:id="rId9"/>
  </p:sldIdLst>
  <p:sldSz cx="17348200" cy="9756775"/>
  <p:notesSz cx="6858000" cy="9144000"/>
  <p:defaultTextStyle>
    <a:defPPr>
      <a:defRPr lang="nl-NL"/>
    </a:defPPr>
    <a:lvl1pPr algn="l" defTabSz="649288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649288" indent="-192088" algn="l" defTabSz="649288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1300163" indent="-385763" algn="l" defTabSz="649288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949450" indent="-577850" algn="l" defTabSz="649288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2600325" indent="-771525" algn="l" defTabSz="649288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3" userDrawn="1">
          <p15:clr>
            <a:srgbClr val="A4A3A4"/>
          </p15:clr>
        </p15:guide>
        <p15:guide id="2" pos="54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2922"/>
    <a:srgbClr val="BE2E1A"/>
    <a:srgbClr val="BF2E1B"/>
    <a:srgbClr val="B72E1B"/>
    <a:srgbClr val="B3011B"/>
    <a:srgbClr val="A8011B"/>
    <a:srgbClr val="00332B"/>
    <a:srgbClr val="E8CD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31" autoAdjust="0"/>
    <p:restoredTop sz="91443" autoAdjust="0"/>
  </p:normalViewPr>
  <p:slideViewPr>
    <p:cSldViewPr snapToGrid="0" snapToObjects="1">
      <p:cViewPr varScale="1">
        <p:scale>
          <a:sx n="33" d="100"/>
          <a:sy n="33" d="100"/>
        </p:scale>
        <p:origin x="-1064" y="-112"/>
      </p:cViewPr>
      <p:guideLst>
        <p:guide orient="horz" pos="3073"/>
        <p:guide pos="54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2" d="100"/>
          <a:sy n="162" d="100"/>
        </p:scale>
        <p:origin x="6544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5027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Koptekst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17A39E9D-B438-D94D-AF2A-93757548558C}" type="datetime1">
              <a:rPr lang="nl-NL" altLang="nl-NL"/>
              <a:pPr/>
              <a:t>21-05-23</a:t>
            </a:fld>
            <a:endParaRPr lang="nl-NL" alt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5027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18A9EAD0-9E80-4D48-BD70-0B8751B7105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16391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5027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Koptekst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3AA95554-0BC3-EC48-BCE0-DB850053191D}" type="datetime1">
              <a:rPr lang="nl-NL" altLang="nl-NL"/>
              <a:pPr/>
              <a:t>21-05-23</a:t>
            </a:fld>
            <a:endParaRPr lang="nl-NL" alt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5027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99F9E045-9CC3-1D4F-BC0B-726384831F8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77474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9288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0163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49450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00325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51378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01653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51929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02204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208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231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43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861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200732" y="1799999"/>
            <a:ext cx="14889083" cy="7020000"/>
          </a:xfrm>
        </p:spPr>
        <p:txBody>
          <a:bodyPr>
            <a:normAutofit/>
          </a:bodyPr>
          <a:lstStyle>
            <a:lvl1pPr marL="609951" indent="-609951">
              <a:buFont typeface="Arial" charset="0"/>
              <a:buChar char="•"/>
              <a:defRPr/>
            </a:lvl1pPr>
            <a:lvl2pPr marL="1062611" indent="-457463">
              <a:buFont typeface="Arial" charset="0"/>
              <a:buChar char="•"/>
              <a:defRPr/>
            </a:lvl2pPr>
            <a:lvl3pPr marL="1677364" indent="-457463">
              <a:buFont typeface="Helvetica" charset="0"/>
              <a:buChar char="−"/>
              <a:defRPr/>
            </a:lvl3pPr>
            <a:lvl4pPr marL="2206268" indent="-381219">
              <a:buFont typeface="Helvetica" charset="0"/>
              <a:buChar char="−"/>
              <a:defRPr/>
            </a:lvl4pPr>
            <a:lvl5pPr marL="2821021" indent="-381219">
              <a:buFont typeface="Helvetica" charset="0"/>
              <a:buChar char="−"/>
              <a:defRPr/>
            </a:lvl5pPr>
          </a:lstStyle>
          <a:p>
            <a:pPr lvl="0"/>
            <a:r>
              <a:rPr lang="nl-NL" altLang="nl-NL"/>
              <a:t>Tekststijl van het model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nl-NL" alt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510068-CF9F-1546-A962-438E155E6626}" type="slidenum">
              <a:rPr lang="nl-NL" altLang="nl-NL"/>
              <a:pPr/>
              <a:t>‹nr.›</a:t>
            </a:fld>
            <a:endParaRPr lang="nl-NL" alt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E1ED08B-741D-9E48-95DA-82644AB503BC}" type="datetime1">
              <a:rPr lang="nl-NL" altLang="nl-NL" smtClean="0"/>
              <a:t>21-05-23</a:t>
            </a:fld>
            <a:endParaRPr lang="nl-NL" altLang="nl-NL"/>
          </a:p>
        </p:txBody>
      </p:sp>
      <p:pic>
        <p:nvPicPr>
          <p:cNvPr id="9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725420" y="9147199"/>
            <a:ext cx="2364395" cy="50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Rechte verbindingslijn 9"/>
          <p:cNvCxnSpPr/>
          <p:nvPr userDrawn="1"/>
        </p:nvCxnSpPr>
        <p:spPr>
          <a:xfrm>
            <a:off x="1200884" y="8980714"/>
            <a:ext cx="14889249" cy="0"/>
          </a:xfrm>
          <a:prstGeom prst="line">
            <a:avLst/>
          </a:prstGeom>
          <a:ln w="19050">
            <a:solidFill>
              <a:srgbClr val="BE2E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200732" y="1799999"/>
            <a:ext cx="14889083" cy="7020000"/>
          </a:xfrm>
        </p:spPr>
        <p:txBody>
          <a:bodyPr>
            <a:normAutofit/>
          </a:bodyPr>
          <a:lstStyle>
            <a:lvl1pPr marL="609951" indent="-609951">
              <a:buFont typeface="Arial" charset="0"/>
              <a:buChar char="•"/>
              <a:defRPr baseline="0"/>
            </a:lvl1pPr>
            <a:lvl2pPr marL="1062611" indent="-457463">
              <a:buFont typeface="Arial" charset="0"/>
              <a:buChar char="•"/>
              <a:defRPr/>
            </a:lvl2pPr>
            <a:lvl3pPr marL="1677364" indent="-457463">
              <a:buFont typeface="Helvetica" charset="0"/>
              <a:buChar char="−"/>
              <a:defRPr/>
            </a:lvl3pPr>
            <a:lvl4pPr marL="2206268" indent="-381219">
              <a:buFont typeface="Helvetica" charset="0"/>
              <a:buChar char="−"/>
              <a:defRPr/>
            </a:lvl4pPr>
            <a:lvl5pPr marL="2821021" indent="-381219">
              <a:buFont typeface="Helvetica" charset="0"/>
              <a:buChar char="−"/>
              <a:defRPr/>
            </a:lvl5pPr>
          </a:lstStyle>
          <a:p>
            <a:pPr lvl="0"/>
            <a:r>
              <a:rPr lang="nl-NL" altLang="nl-NL"/>
              <a:t>Tekststijl van het model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nl-NL" alt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510068-CF9F-1546-A962-438E155E6626}" type="slidenum">
              <a:rPr lang="nl-NL" altLang="nl-NL" smtClean="0"/>
              <a:pPr/>
              <a:t>‹nr.›</a:t>
            </a:fld>
            <a:endParaRPr lang="nl-NL" alt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1ED08B-741D-9E48-95DA-82644AB503BC}" type="datetime1">
              <a:rPr lang="nl-NL" altLang="nl-NL" smtClean="0"/>
              <a:pPr/>
              <a:t>21-05-23</a:t>
            </a:fld>
            <a:endParaRPr lang="nl-NL" altLang="nl-NL" dirty="0"/>
          </a:p>
        </p:txBody>
      </p:sp>
      <p:pic>
        <p:nvPicPr>
          <p:cNvPr id="10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29499" y="9147199"/>
            <a:ext cx="2360316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5398072" y="9172347"/>
            <a:ext cx="836593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A504CAB-574E-5F4F-9159-E27A716A9038}" type="slidenum">
              <a:rPr lang="nl-NL" altLang="nl-NL"/>
              <a:pPr/>
              <a:t>‹nr.›</a:t>
            </a:fld>
            <a:endParaRPr lang="nl-NL" alt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353270" y="9172347"/>
            <a:ext cx="3376460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2"/>
          </p:nvPr>
        </p:nvSpPr>
        <p:spPr>
          <a:xfrm>
            <a:off x="9846006" y="9172347"/>
            <a:ext cx="1230535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6CB0545-8C00-A544-A88F-C33FBC7A7630}" type="datetime1">
              <a:rPr lang="nl-NL" altLang="nl-NL" smtClean="0"/>
              <a:t>21-05-23</a:t>
            </a:fld>
            <a:endParaRPr lang="nl-NL" altLang="nl-NL" dirty="0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00884" y="3318318"/>
            <a:ext cx="14889249" cy="508545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endParaRPr lang="nl-NL" dirty="0"/>
          </a:p>
        </p:txBody>
      </p:sp>
      <p:pic>
        <p:nvPicPr>
          <p:cNvPr id="11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25738" y="9147199"/>
            <a:ext cx="2364395" cy="50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echte verbindingslijn 11"/>
          <p:cNvCxnSpPr/>
          <p:nvPr userDrawn="1"/>
        </p:nvCxnSpPr>
        <p:spPr>
          <a:xfrm>
            <a:off x="1200884" y="8980714"/>
            <a:ext cx="14889249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inhoud 2"/>
          <p:cNvSpPr>
            <a:spLocks noGrp="1"/>
          </p:cNvSpPr>
          <p:nvPr>
            <p:ph sz="half" idx="13"/>
          </p:nvPr>
        </p:nvSpPr>
        <p:spPr>
          <a:xfrm>
            <a:off x="1200884" y="2157048"/>
            <a:ext cx="14889249" cy="97301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423367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5398072" y="9172347"/>
            <a:ext cx="836593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A504CAB-574E-5F4F-9159-E27A716A9038}" type="slidenum">
              <a:rPr lang="nl-NL" altLang="nl-NL"/>
              <a:pPr/>
              <a:t>‹nr.›</a:t>
            </a:fld>
            <a:endParaRPr lang="nl-NL" alt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353270" y="9172347"/>
            <a:ext cx="3376460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2"/>
          </p:nvPr>
        </p:nvSpPr>
        <p:spPr>
          <a:xfrm>
            <a:off x="9846006" y="9172347"/>
            <a:ext cx="1230535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6CB0545-8C00-A544-A88F-C33FBC7A7630}" type="datetime1">
              <a:rPr lang="nl-NL" altLang="nl-NL" smtClean="0"/>
              <a:t>21-05-23</a:t>
            </a:fld>
            <a:endParaRPr lang="nl-NL" altLang="nl-NL" dirty="0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00884" y="2157047"/>
            <a:ext cx="14889249" cy="6224953"/>
          </a:xfrm>
        </p:spPr>
        <p:txBody>
          <a:bodyPr/>
          <a:lstStyle>
            <a:lvl1pPr algn="l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endParaRPr lang="nl-NL" dirty="0"/>
          </a:p>
        </p:txBody>
      </p:sp>
      <p:pic>
        <p:nvPicPr>
          <p:cNvPr id="11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25738" y="9147199"/>
            <a:ext cx="2364395" cy="50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echte verbindingslijn 11"/>
          <p:cNvCxnSpPr/>
          <p:nvPr userDrawn="1"/>
        </p:nvCxnSpPr>
        <p:spPr>
          <a:xfrm>
            <a:off x="1200884" y="8980714"/>
            <a:ext cx="14889249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30933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200884" y="720725"/>
            <a:ext cx="14889249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200884" y="1800224"/>
            <a:ext cx="14889249" cy="70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de tekststijl van het model te bewerken</a:t>
            </a:r>
          </a:p>
          <a:p>
            <a:pPr lvl="1"/>
            <a:r>
              <a:rPr lang="nl-NL" altLang="nl-NL" dirty="0"/>
              <a:t>Tweede niveau</a:t>
            </a:r>
          </a:p>
          <a:p>
            <a:pPr lvl="2"/>
            <a:r>
              <a:rPr lang="nl-NL" altLang="nl-NL" dirty="0"/>
              <a:t>Derde niveau</a:t>
            </a:r>
          </a:p>
          <a:p>
            <a:pPr lvl="3"/>
            <a:r>
              <a:rPr lang="nl-NL" altLang="nl-NL" dirty="0"/>
              <a:t>Vierde niveau</a:t>
            </a:r>
          </a:p>
          <a:p>
            <a:pPr lvl="4"/>
            <a:r>
              <a:rPr lang="nl-NL" alt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398072" y="9172347"/>
            <a:ext cx="836593" cy="5191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132E2AD1-83D9-DF41-A9AF-2F9595B23F20}" type="slidenum">
              <a:rPr lang="nl-NL" altLang="nl-NL" smtClean="0"/>
              <a:pPr/>
              <a:t>‹nr.›</a:t>
            </a:fld>
            <a:endParaRPr lang="nl-NL" alt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3269" y="9172347"/>
            <a:ext cx="3376460" cy="5191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86753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846006" y="9172347"/>
            <a:ext cx="1230535" cy="5191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Calibri" charset="0"/>
              </a:defRPr>
            </a:lvl1pPr>
          </a:lstStyle>
          <a:p>
            <a:fld id="{B3873A8C-A209-FC40-86BC-D3E9A671FD81}" type="datetime1">
              <a:rPr lang="nl-NL" altLang="nl-NL" smtClean="0"/>
              <a:pPr/>
              <a:t>21-05-23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72913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</p:sldLayoutIdLst>
  <p:transition xmlns:p14="http://schemas.microsoft.com/office/powerpoint/2010/main" spd="med">
    <p:fade/>
  </p:transition>
  <p:hf sldNum="0" hdr="0" ftr="0" dt="0"/>
  <p:txStyles>
    <p:titleStyle>
      <a:lvl1pPr algn="l" defTabSz="866215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BE2E1A"/>
          </a:solidFill>
          <a:latin typeface="+mj-lt"/>
          <a:ea typeface="+mj-ea"/>
          <a:cs typeface="+mj-cs"/>
        </a:defRPr>
      </a:lvl1pPr>
      <a:lvl2pPr algn="l" defTabSz="866215" rtl="0" eaLnBrk="1" fontAlgn="base" hangingPunct="1">
        <a:spcBef>
          <a:spcPct val="0"/>
        </a:spcBef>
        <a:spcAft>
          <a:spcPct val="0"/>
        </a:spcAft>
        <a:defRPr sz="4269" b="1">
          <a:solidFill>
            <a:srgbClr val="BE2E1A"/>
          </a:solidFill>
          <a:latin typeface="Calibri" charset="0"/>
        </a:defRPr>
      </a:lvl2pPr>
      <a:lvl3pPr algn="l" defTabSz="866215" rtl="0" eaLnBrk="1" fontAlgn="base" hangingPunct="1">
        <a:spcBef>
          <a:spcPct val="0"/>
        </a:spcBef>
        <a:spcAft>
          <a:spcPct val="0"/>
        </a:spcAft>
        <a:defRPr sz="4269" b="1">
          <a:solidFill>
            <a:srgbClr val="BE2E1A"/>
          </a:solidFill>
          <a:latin typeface="Calibri" charset="0"/>
        </a:defRPr>
      </a:lvl3pPr>
      <a:lvl4pPr algn="l" defTabSz="866215" rtl="0" eaLnBrk="1" fontAlgn="base" hangingPunct="1">
        <a:spcBef>
          <a:spcPct val="0"/>
        </a:spcBef>
        <a:spcAft>
          <a:spcPct val="0"/>
        </a:spcAft>
        <a:defRPr sz="4269" b="1">
          <a:solidFill>
            <a:srgbClr val="BE2E1A"/>
          </a:solidFill>
          <a:latin typeface="Calibri" charset="0"/>
        </a:defRPr>
      </a:lvl4pPr>
      <a:lvl5pPr algn="l" defTabSz="866215" rtl="0" eaLnBrk="1" fontAlgn="base" hangingPunct="1">
        <a:spcBef>
          <a:spcPct val="0"/>
        </a:spcBef>
        <a:spcAft>
          <a:spcPct val="0"/>
        </a:spcAft>
        <a:defRPr sz="4269" b="1">
          <a:solidFill>
            <a:srgbClr val="BE2E1A"/>
          </a:solidFill>
          <a:latin typeface="Calibri" charset="0"/>
        </a:defRPr>
      </a:lvl5pPr>
      <a:lvl6pPr marL="609951" algn="l" defTabSz="866215" rtl="0" eaLnBrk="1" fontAlgn="base" hangingPunct="1">
        <a:spcBef>
          <a:spcPct val="0"/>
        </a:spcBef>
        <a:spcAft>
          <a:spcPct val="0"/>
        </a:spcAft>
        <a:defRPr sz="4002" b="1">
          <a:solidFill>
            <a:srgbClr val="BE2E1A"/>
          </a:solidFill>
          <a:latin typeface="Arial" charset="0"/>
        </a:defRPr>
      </a:lvl6pPr>
      <a:lvl7pPr marL="1219901" algn="l" defTabSz="866215" rtl="0" eaLnBrk="1" fontAlgn="base" hangingPunct="1">
        <a:spcBef>
          <a:spcPct val="0"/>
        </a:spcBef>
        <a:spcAft>
          <a:spcPct val="0"/>
        </a:spcAft>
        <a:defRPr sz="4002" b="1">
          <a:solidFill>
            <a:srgbClr val="BE2E1A"/>
          </a:solidFill>
          <a:latin typeface="Arial" charset="0"/>
        </a:defRPr>
      </a:lvl7pPr>
      <a:lvl8pPr marL="1829852" algn="l" defTabSz="866215" rtl="0" eaLnBrk="1" fontAlgn="base" hangingPunct="1">
        <a:spcBef>
          <a:spcPct val="0"/>
        </a:spcBef>
        <a:spcAft>
          <a:spcPct val="0"/>
        </a:spcAft>
        <a:defRPr sz="4002" b="1">
          <a:solidFill>
            <a:srgbClr val="BE2E1A"/>
          </a:solidFill>
          <a:latin typeface="Arial" charset="0"/>
        </a:defRPr>
      </a:lvl8pPr>
      <a:lvl9pPr marL="2439802" algn="l" defTabSz="866215" rtl="0" eaLnBrk="1" fontAlgn="base" hangingPunct="1">
        <a:spcBef>
          <a:spcPct val="0"/>
        </a:spcBef>
        <a:spcAft>
          <a:spcPct val="0"/>
        </a:spcAft>
        <a:defRPr sz="4002" b="1">
          <a:solidFill>
            <a:srgbClr val="BE2E1A"/>
          </a:solidFill>
          <a:latin typeface="Arial" charset="0"/>
        </a:defRPr>
      </a:lvl9pPr>
    </p:titleStyle>
    <p:bodyStyle>
      <a:lvl1pPr marL="609951" indent="-609951" algn="l" defTabSz="866215" rtl="0" eaLnBrk="1" fontAlgn="base" hangingPunct="1">
        <a:lnSpc>
          <a:spcPct val="100000"/>
        </a:lnSpc>
        <a:spcBef>
          <a:spcPts val="2001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060" indent="-457463" algn="l" defTabSz="866215" rtl="0" eaLnBrk="1" fontAlgn="base" hangingPunct="1">
        <a:lnSpc>
          <a:spcPct val="90000"/>
        </a:lnSpc>
        <a:spcBef>
          <a:spcPts val="2001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77364" indent="-457463" algn="l" defTabSz="866215" rtl="0" eaLnBrk="1" fontAlgn="base" hangingPunct="1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204718" indent="-381219" algn="l" defTabSz="866215" rtl="0" eaLnBrk="1" fontAlgn="base" hangingPunct="1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021" indent="-381219" algn="l" defTabSz="866215" rtl="0" eaLnBrk="1" fontAlgn="base" hangingPunct="1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4771430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6pPr>
      <a:lvl7pPr marL="5638962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7pPr>
      <a:lvl8pPr marL="6506495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8pPr>
      <a:lvl9pPr marL="7374027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1pPr>
      <a:lvl2pPr marL="867533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2pPr>
      <a:lvl3pPr marL="1735065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3pPr>
      <a:lvl4pPr marL="2602598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4pPr>
      <a:lvl5pPr marL="347013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5pPr>
      <a:lvl6pPr marL="4337663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6pPr>
      <a:lvl7pPr marL="5205195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7pPr>
      <a:lvl8pPr marL="6072728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8pPr>
      <a:lvl9pPr marL="694026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200884" y="720725"/>
            <a:ext cx="14889249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Titelstijl van model bewerken</a:t>
            </a:r>
          </a:p>
        </p:txBody>
      </p:sp>
      <p:sp>
        <p:nvSpPr>
          <p:cNvPr id="8195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200884" y="2157414"/>
            <a:ext cx="14889249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de tekststijl van het model te bewerken</a:t>
            </a:r>
          </a:p>
          <a:p>
            <a:pPr lvl="1"/>
            <a:r>
              <a:rPr lang="nl-NL" altLang="nl-NL" dirty="0"/>
              <a:t>Tweede niveau</a:t>
            </a:r>
          </a:p>
          <a:p>
            <a:pPr lvl="2"/>
            <a:r>
              <a:rPr lang="nl-NL" altLang="nl-NL" dirty="0"/>
              <a:t>Derde niveau</a:t>
            </a:r>
          </a:p>
          <a:p>
            <a:pPr lvl="3"/>
            <a:r>
              <a:rPr lang="nl-NL" altLang="nl-NL" dirty="0"/>
              <a:t>Vierde niveau</a:t>
            </a:r>
          </a:p>
          <a:p>
            <a:pPr lvl="4"/>
            <a:r>
              <a:rPr lang="nl-NL" alt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398072" y="9172347"/>
            <a:ext cx="836593" cy="5191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132E2AD1-83D9-DF41-A9AF-2F9595B23F20}" type="slidenum">
              <a:rPr lang="nl-NL" altLang="nl-NL" smtClean="0"/>
              <a:pPr/>
              <a:t>‹nr.›</a:t>
            </a:fld>
            <a:endParaRPr lang="nl-NL" alt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3269" y="9172347"/>
            <a:ext cx="3376460" cy="5191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86753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846006" y="9172347"/>
            <a:ext cx="1230535" cy="5191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bg1"/>
                </a:solidFill>
                <a:latin typeface="Calibri" charset="0"/>
              </a:defRPr>
            </a:lvl1pPr>
          </a:lstStyle>
          <a:p>
            <a:fld id="{FB5CF2AB-20FF-5442-9E53-3C6EDD7FBCEA}" type="datetime1">
              <a:rPr lang="nl-NL" altLang="nl-NL" smtClean="0"/>
              <a:pPr/>
              <a:t>21-05-23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73953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2" r:id="rId2"/>
  </p:sldLayoutIdLst>
  <p:transition xmlns:p14="http://schemas.microsoft.com/office/powerpoint/2010/main" spd="med">
    <p:fade/>
  </p:transition>
  <p:hf sldNum="0" hdr="0" ftr="0" dt="0"/>
  <p:txStyles>
    <p:titleStyle>
      <a:lvl1pPr algn="l" defTabSz="866215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66215" rtl="0" eaLnBrk="0" fontAlgn="base" hangingPunct="0">
        <a:spcBef>
          <a:spcPct val="0"/>
        </a:spcBef>
        <a:spcAft>
          <a:spcPct val="0"/>
        </a:spcAft>
        <a:defRPr sz="6671">
          <a:solidFill>
            <a:schemeClr val="bg1"/>
          </a:solidFill>
          <a:latin typeface="Calibri" charset="0"/>
        </a:defRPr>
      </a:lvl2pPr>
      <a:lvl3pPr algn="ctr" defTabSz="866215" rtl="0" eaLnBrk="0" fontAlgn="base" hangingPunct="0">
        <a:spcBef>
          <a:spcPct val="0"/>
        </a:spcBef>
        <a:spcAft>
          <a:spcPct val="0"/>
        </a:spcAft>
        <a:defRPr sz="6671">
          <a:solidFill>
            <a:schemeClr val="bg1"/>
          </a:solidFill>
          <a:latin typeface="Calibri" charset="0"/>
        </a:defRPr>
      </a:lvl3pPr>
      <a:lvl4pPr algn="ctr" defTabSz="866215" rtl="0" eaLnBrk="0" fontAlgn="base" hangingPunct="0">
        <a:spcBef>
          <a:spcPct val="0"/>
        </a:spcBef>
        <a:spcAft>
          <a:spcPct val="0"/>
        </a:spcAft>
        <a:defRPr sz="6671">
          <a:solidFill>
            <a:schemeClr val="bg1"/>
          </a:solidFill>
          <a:latin typeface="Calibri" charset="0"/>
        </a:defRPr>
      </a:lvl4pPr>
      <a:lvl5pPr algn="ctr" defTabSz="866215" rtl="0" eaLnBrk="0" fontAlgn="base" hangingPunct="0">
        <a:spcBef>
          <a:spcPct val="0"/>
        </a:spcBef>
        <a:spcAft>
          <a:spcPct val="0"/>
        </a:spcAft>
        <a:defRPr sz="6671">
          <a:solidFill>
            <a:schemeClr val="bg1"/>
          </a:solidFill>
          <a:latin typeface="Calibri" charset="0"/>
        </a:defRPr>
      </a:lvl5pPr>
      <a:lvl6pPr marL="609951" algn="l" defTabSz="866215" rtl="0" fontAlgn="base">
        <a:spcBef>
          <a:spcPct val="0"/>
        </a:spcBef>
        <a:spcAft>
          <a:spcPct val="0"/>
        </a:spcAft>
        <a:defRPr sz="6671">
          <a:solidFill>
            <a:schemeClr val="tx1"/>
          </a:solidFill>
          <a:latin typeface="Arial" charset="0"/>
        </a:defRPr>
      </a:lvl6pPr>
      <a:lvl7pPr marL="1219901" algn="l" defTabSz="866215" rtl="0" fontAlgn="base">
        <a:spcBef>
          <a:spcPct val="0"/>
        </a:spcBef>
        <a:spcAft>
          <a:spcPct val="0"/>
        </a:spcAft>
        <a:defRPr sz="6671">
          <a:solidFill>
            <a:schemeClr val="tx1"/>
          </a:solidFill>
          <a:latin typeface="Arial" charset="0"/>
        </a:defRPr>
      </a:lvl7pPr>
      <a:lvl8pPr marL="1829852" algn="l" defTabSz="866215" rtl="0" fontAlgn="base">
        <a:spcBef>
          <a:spcPct val="0"/>
        </a:spcBef>
        <a:spcAft>
          <a:spcPct val="0"/>
        </a:spcAft>
        <a:defRPr sz="6671">
          <a:solidFill>
            <a:schemeClr val="tx1"/>
          </a:solidFill>
          <a:latin typeface="Arial" charset="0"/>
        </a:defRPr>
      </a:lvl8pPr>
      <a:lvl9pPr marL="2439802" algn="l" defTabSz="866215" rtl="0" fontAlgn="base">
        <a:spcBef>
          <a:spcPct val="0"/>
        </a:spcBef>
        <a:spcAft>
          <a:spcPct val="0"/>
        </a:spcAft>
        <a:defRPr sz="6671">
          <a:solidFill>
            <a:schemeClr val="tx1"/>
          </a:solidFill>
          <a:latin typeface="Arial" charset="0"/>
        </a:defRPr>
      </a:lvl9pPr>
    </p:titleStyle>
    <p:bodyStyle>
      <a:lvl1pPr algn="l" defTabSz="866215" rtl="0" eaLnBrk="0" fontAlgn="base" hangingPunct="0">
        <a:spcBef>
          <a:spcPts val="2001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060" indent="-455346" algn="l" defTabSz="866215" rtl="0" eaLnBrk="0" fontAlgn="base" hangingPunct="0">
        <a:lnSpc>
          <a:spcPct val="90000"/>
        </a:lnSpc>
        <a:spcBef>
          <a:spcPts val="2001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75247" indent="-457463" algn="l" defTabSz="866215" rtl="0" eaLnBrk="0" fontAlgn="base" hangingPunct="0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202599" indent="-381219" algn="l" defTabSz="866215" rtl="0" eaLnBrk="0" fontAlgn="base" hangingPunct="0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904" indent="-381219" algn="l" defTabSz="866215" rtl="0" eaLnBrk="0" fontAlgn="base" hangingPunct="0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4771430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6pPr>
      <a:lvl7pPr marL="5638962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7pPr>
      <a:lvl8pPr marL="6506495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8pPr>
      <a:lvl9pPr marL="7374027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1pPr>
      <a:lvl2pPr marL="867533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2pPr>
      <a:lvl3pPr marL="1735065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3pPr>
      <a:lvl4pPr marL="2602598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4pPr>
      <a:lvl5pPr marL="347013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5pPr>
      <a:lvl6pPr marL="4337663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6pPr>
      <a:lvl7pPr marL="5205195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7pPr>
      <a:lvl8pPr marL="6072728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8pPr>
      <a:lvl9pPr marL="694026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6957391" y="396215"/>
            <a:ext cx="9729090" cy="568653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nl-NL" sz="6600" dirty="0" err="1" smtClean="0"/>
              <a:t>Dialogue</a:t>
            </a:r>
            <a:endParaRPr lang="nl-NL" sz="6600" dirty="0"/>
          </a:p>
          <a:p>
            <a:pPr>
              <a:spcBef>
                <a:spcPts val="0"/>
              </a:spcBef>
            </a:pPr>
            <a:endParaRPr lang="nl-NL" sz="3200" dirty="0"/>
          </a:p>
          <a:p>
            <a:pPr>
              <a:spcBef>
                <a:spcPts val="0"/>
              </a:spcBef>
            </a:pPr>
            <a:r>
              <a:rPr lang="en-GB" sz="3200" dirty="0" smtClean="0"/>
              <a:t>Knowledge </a:t>
            </a:r>
            <a:r>
              <a:rPr lang="en-GB" sz="3200" dirty="0"/>
              <a:t>of interaction styles </a:t>
            </a:r>
          </a:p>
          <a:p>
            <a:pPr>
              <a:spcBef>
                <a:spcPts val="0"/>
              </a:spcBef>
            </a:pPr>
            <a:r>
              <a:rPr lang="en-GB" sz="3200" dirty="0"/>
              <a:t>and dimensions of interpretation </a:t>
            </a:r>
          </a:p>
          <a:p>
            <a:pPr>
              <a:spcBef>
                <a:spcPts val="0"/>
              </a:spcBef>
            </a:pPr>
            <a:r>
              <a:rPr lang="en-GB" sz="3200" dirty="0"/>
              <a:t>in interreligious adult education</a:t>
            </a:r>
            <a:endParaRPr lang="nl-NL" sz="3200" dirty="0"/>
          </a:p>
          <a:p>
            <a:pPr>
              <a:spcBef>
                <a:spcPts val="0"/>
              </a:spcBef>
            </a:pPr>
            <a:endParaRPr lang="en-GB" sz="3200" dirty="0"/>
          </a:p>
          <a:p>
            <a:pPr>
              <a:spcBef>
                <a:spcPts val="0"/>
              </a:spcBef>
            </a:pPr>
            <a:r>
              <a:rPr lang="en-GB" sz="3600" i="1" dirty="0" smtClean="0"/>
              <a:t>Presentation and Recommendations based on </a:t>
            </a:r>
          </a:p>
          <a:p>
            <a:pPr>
              <a:spcBef>
                <a:spcPts val="0"/>
              </a:spcBef>
            </a:pPr>
            <a:r>
              <a:rPr lang="en-GB" sz="3600" i="1" dirty="0" err="1" smtClean="0"/>
              <a:t>Mijke</a:t>
            </a:r>
            <a:r>
              <a:rPr lang="en-GB" sz="3600" i="1" dirty="0" smtClean="0"/>
              <a:t> </a:t>
            </a:r>
            <a:r>
              <a:rPr lang="en-GB" sz="3600" i="1" dirty="0" err="1" smtClean="0"/>
              <a:t>Jetten’s</a:t>
            </a:r>
            <a:r>
              <a:rPr lang="en-GB" sz="3600" i="1" dirty="0" smtClean="0"/>
              <a:t> </a:t>
            </a:r>
            <a:r>
              <a:rPr lang="en-GB" sz="3600" i="1" dirty="0" smtClean="0"/>
              <a:t> </a:t>
            </a:r>
            <a:r>
              <a:rPr lang="en-GB" sz="3600" i="1" dirty="0"/>
              <a:t>empirical study </a:t>
            </a:r>
            <a:r>
              <a:rPr lang="en-GB" sz="3600" i="1" dirty="0" smtClean="0"/>
              <a:t>on </a:t>
            </a:r>
            <a:r>
              <a:rPr lang="en-GB" sz="3600" i="1" dirty="0"/>
              <a:t>the effects of a </a:t>
            </a:r>
          </a:p>
          <a:p>
            <a:pPr>
              <a:spcBef>
                <a:spcPts val="0"/>
              </a:spcBef>
            </a:pPr>
            <a:r>
              <a:rPr lang="en-GB" sz="3600" i="1" dirty="0"/>
              <a:t>hermeneutic-communicative curriculum</a:t>
            </a:r>
            <a:endParaRPr lang="nl-NL" sz="3600" i="1" dirty="0"/>
          </a:p>
        </p:txBody>
      </p:sp>
      <p:pic>
        <p:nvPicPr>
          <p:cNvPr id="7" name="Tijdelijke aanduiding voor inhoud 1">
            <a:extLst>
              <a:ext uri="{FF2B5EF4-FFF2-40B4-BE49-F238E27FC236}">
                <a16:creationId xmlns:a16="http://schemas.microsoft.com/office/drawing/2014/main" xmlns="" id="{4FEEFCE4-84E0-6345-85D7-80E64A96C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1" y="-1"/>
            <a:ext cx="6504517" cy="975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48658DCE-E7E0-CF45-86DD-11038D8E2614}"/>
              </a:ext>
            </a:extLst>
          </p:cNvPr>
          <p:cNvSpPr txBox="1"/>
          <p:nvPr/>
        </p:nvSpPr>
        <p:spPr>
          <a:xfrm>
            <a:off x="12105861" y="8309113"/>
            <a:ext cx="4278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  <a:latin typeface="+mn-lt"/>
              </a:rPr>
              <a:t>Ina ter Avest, May 25, 2023.</a:t>
            </a:r>
            <a:endParaRPr lang="nl-NL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5400" b="0" dirty="0" err="1" smtClean="0"/>
              <a:t>Dialogue</a:t>
            </a:r>
            <a:endParaRPr lang="nl-NL" sz="5400" b="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200884" y="2310361"/>
            <a:ext cx="14889083" cy="4366886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nl-NL" altLang="nl-NL" sz="3200" dirty="0" smtClean="0">
                <a:solidFill>
                  <a:srgbClr val="BE2E1A"/>
                </a:solidFill>
              </a:rPr>
              <a:t>Daily </a:t>
            </a:r>
            <a:r>
              <a:rPr lang="nl-NL" altLang="nl-NL" sz="3200" dirty="0" err="1" smtClean="0">
                <a:solidFill>
                  <a:srgbClr val="BE2E1A"/>
                </a:solidFill>
              </a:rPr>
              <a:t>practices</a:t>
            </a:r>
            <a:r>
              <a:rPr lang="nl-NL" altLang="nl-NL" sz="3200" dirty="0" smtClean="0"/>
              <a:t>: </a:t>
            </a:r>
            <a:r>
              <a:rPr lang="nl-NL" altLang="nl-NL" sz="3200" dirty="0" err="1" smtClean="0"/>
              <a:t>interreligious</a:t>
            </a:r>
            <a:r>
              <a:rPr lang="nl-NL" altLang="nl-NL" sz="3200" dirty="0" smtClean="0"/>
              <a:t> meetings in the Netherlands</a:t>
            </a:r>
            <a:endParaRPr lang="nl-NL" altLang="nl-NL" sz="3200" dirty="0"/>
          </a:p>
          <a:p>
            <a:pPr marL="514350" indent="-514350">
              <a:buAutoNum type="arabicPeriod"/>
            </a:pPr>
            <a:r>
              <a:rPr lang="nl-NL" altLang="nl-NL" sz="3200" dirty="0" err="1" smtClean="0">
                <a:solidFill>
                  <a:srgbClr val="BE2E1A"/>
                </a:solidFill>
              </a:rPr>
              <a:t>Theoretical</a:t>
            </a:r>
            <a:r>
              <a:rPr lang="nl-NL" altLang="nl-NL" sz="3200" dirty="0" smtClean="0">
                <a:solidFill>
                  <a:srgbClr val="BE2E1A"/>
                </a:solidFill>
              </a:rPr>
              <a:t> </a:t>
            </a:r>
            <a:r>
              <a:rPr lang="nl-NL" altLang="nl-NL" sz="3200" dirty="0" err="1" smtClean="0">
                <a:solidFill>
                  <a:srgbClr val="BE2E1A"/>
                </a:solidFill>
              </a:rPr>
              <a:t>framework</a:t>
            </a:r>
            <a:r>
              <a:rPr lang="nl-NL" altLang="nl-NL" sz="3200" dirty="0" smtClean="0"/>
              <a:t>: </a:t>
            </a:r>
            <a:r>
              <a:rPr lang="nl-NL" altLang="nl-NL" sz="3200" dirty="0" err="1" smtClean="0"/>
              <a:t>hermeneutic-communicative</a:t>
            </a:r>
            <a:r>
              <a:rPr lang="nl-NL" altLang="nl-NL" sz="3200" dirty="0" smtClean="0"/>
              <a:t> teaching &amp; </a:t>
            </a:r>
            <a:r>
              <a:rPr lang="nl-NL" altLang="nl-NL" sz="3200" dirty="0" err="1" smtClean="0"/>
              <a:t>learning</a:t>
            </a:r>
            <a:endParaRPr lang="nl-NL" altLang="nl-NL" sz="3200" dirty="0"/>
          </a:p>
          <a:p>
            <a:pPr marL="514350" indent="-514350">
              <a:buAutoNum type="arabicPeriod"/>
            </a:pPr>
            <a:r>
              <a:rPr lang="nl-NL" altLang="nl-NL" sz="3200" dirty="0" smtClean="0">
                <a:solidFill>
                  <a:srgbClr val="BE2E1A"/>
                </a:solidFill>
              </a:rPr>
              <a:t>Research</a:t>
            </a:r>
            <a:r>
              <a:rPr lang="nl-NL" altLang="nl-NL" sz="3200" dirty="0" smtClean="0"/>
              <a:t>: research </a:t>
            </a:r>
            <a:r>
              <a:rPr lang="nl-NL" altLang="nl-NL" sz="3200" dirty="0" err="1" smtClean="0"/>
              <a:t>questions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and</a:t>
            </a:r>
            <a:r>
              <a:rPr lang="nl-NL" altLang="nl-NL" sz="3200" dirty="0" smtClean="0"/>
              <a:t> research </a:t>
            </a:r>
            <a:r>
              <a:rPr lang="nl-NL" altLang="nl-NL" sz="3200" dirty="0" err="1" smtClean="0"/>
              <a:t>participants</a:t>
            </a:r>
            <a:endParaRPr lang="nl-NL" altLang="nl-NL" sz="3200" dirty="0" smtClean="0"/>
          </a:p>
          <a:p>
            <a:pPr marL="514350" indent="-514350">
              <a:buAutoNum type="arabicPeriod"/>
            </a:pPr>
            <a:r>
              <a:rPr lang="nl-NL" altLang="nl-NL" sz="3200" dirty="0" err="1" smtClean="0">
                <a:solidFill>
                  <a:srgbClr val="B72922"/>
                </a:solidFill>
              </a:rPr>
              <a:t>Findings</a:t>
            </a:r>
            <a:r>
              <a:rPr lang="nl-NL" altLang="nl-NL" sz="3200" dirty="0" smtClean="0"/>
              <a:t>: </a:t>
            </a:r>
            <a:r>
              <a:rPr lang="nl-NL" altLang="nl-NL" sz="3200" dirty="0" err="1" smtClean="0"/>
              <a:t>recommendations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for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interreligioous</a:t>
            </a:r>
            <a:r>
              <a:rPr lang="nl-NL" altLang="nl-NL" sz="3200" dirty="0"/>
              <a:t> </a:t>
            </a:r>
            <a:r>
              <a:rPr lang="nl-NL" altLang="nl-NL" sz="3200" dirty="0" err="1" smtClean="0"/>
              <a:t>education</a:t>
            </a:r>
            <a:endParaRPr lang="nl-NL" altLang="nl-NL" sz="3200" dirty="0"/>
          </a:p>
        </p:txBody>
      </p:sp>
    </p:spTree>
    <p:extLst>
      <p:ext uri="{BB962C8B-B14F-4D97-AF65-F5344CB8AC3E}">
        <p14:creationId xmlns:p14="http://schemas.microsoft.com/office/powerpoint/2010/main" val="1398303157"/>
      </p:ext>
    </p:extLst>
  </p:cSld>
  <p:clrMapOvr>
    <a:masterClrMapping/>
  </p:clrMapOvr>
  <p:transition xmlns:p14="http://schemas.microsoft.com/office/powerpoint/2010/main"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600" b="0" dirty="0" smtClean="0"/>
              <a:t>Daily </a:t>
            </a:r>
            <a:r>
              <a:rPr lang="nl-NL" sz="4600" b="0" dirty="0" err="1" smtClean="0"/>
              <a:t>practices</a:t>
            </a:r>
            <a:r>
              <a:rPr lang="nl-NL" sz="4600" b="0" dirty="0" smtClean="0">
                <a:solidFill>
                  <a:schemeClr val="tx1"/>
                </a:solidFill>
              </a:rPr>
              <a:t>:</a:t>
            </a:r>
            <a:r>
              <a:rPr lang="nl-NL" sz="4600" b="0" dirty="0" smtClean="0"/>
              <a:t> </a:t>
            </a:r>
            <a:r>
              <a:rPr lang="nl-NL" sz="4600" b="0" dirty="0" err="1" smtClean="0">
                <a:solidFill>
                  <a:schemeClr val="tx1"/>
                </a:solidFill>
              </a:rPr>
              <a:t>interreligious</a:t>
            </a:r>
            <a:r>
              <a:rPr lang="nl-NL" sz="4600" b="0" dirty="0" smtClean="0">
                <a:solidFill>
                  <a:schemeClr val="tx1"/>
                </a:solidFill>
              </a:rPr>
              <a:t> meetings in the Netherlands</a:t>
            </a:r>
            <a:endParaRPr lang="nl-NL" sz="4600" b="0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378422" y="2558003"/>
            <a:ext cx="9471178" cy="4848637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altLang="nl-NL" sz="3200" dirty="0" err="1" smtClean="0"/>
              <a:t>Informal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encounters</a:t>
            </a:r>
            <a:r>
              <a:rPr lang="nl-NL" altLang="nl-NL" sz="3200" dirty="0" smtClean="0"/>
              <a:t>, </a:t>
            </a:r>
            <a:r>
              <a:rPr lang="nl-NL" altLang="nl-NL" sz="3200" dirty="0" err="1" smtClean="0"/>
              <a:t>focused</a:t>
            </a:r>
            <a:r>
              <a:rPr lang="nl-NL" altLang="nl-NL" sz="3200" dirty="0" smtClean="0"/>
              <a:t> on </a:t>
            </a:r>
            <a:r>
              <a:rPr lang="nl-NL" altLang="nl-NL" sz="3200" dirty="0" err="1" smtClean="0"/>
              <a:t>reciprocal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understanding</a:t>
            </a:r>
            <a:r>
              <a:rPr lang="nl-NL" altLang="nl-NL" sz="3200" dirty="0" smtClean="0"/>
              <a:t>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3200" dirty="0" err="1" smtClean="0"/>
              <a:t>Formal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encounters</a:t>
            </a:r>
            <a:r>
              <a:rPr lang="nl-NL" altLang="nl-NL" sz="3200" dirty="0" smtClean="0"/>
              <a:t> in </a:t>
            </a:r>
            <a:r>
              <a:rPr lang="nl-NL" altLang="nl-NL" sz="3200" dirty="0" err="1" smtClean="0"/>
              <a:t>religious</a:t>
            </a:r>
            <a:r>
              <a:rPr lang="nl-NL" altLang="nl-NL" sz="3200" dirty="0" smtClean="0"/>
              <a:t> classes, </a:t>
            </a:r>
            <a:r>
              <a:rPr lang="nl-NL" altLang="nl-NL" sz="3200" dirty="0" err="1" smtClean="0"/>
              <a:t>focussed</a:t>
            </a:r>
            <a:r>
              <a:rPr lang="nl-NL" altLang="nl-NL" sz="3200" dirty="0" smtClean="0"/>
              <a:t> on </a:t>
            </a:r>
            <a:r>
              <a:rPr lang="nl-NL" altLang="nl-NL" sz="3200" dirty="0" err="1" smtClean="0"/>
              <a:t>knowing</a:t>
            </a:r>
            <a:r>
              <a:rPr lang="nl-NL" altLang="nl-NL" sz="3200" dirty="0" smtClean="0"/>
              <a:t> </a:t>
            </a:r>
            <a:r>
              <a:rPr lang="nl-NL" altLang="nl-NL" sz="3200" i="1" dirty="0" err="1" smtClean="0"/>
              <a:t>about</a:t>
            </a:r>
            <a:r>
              <a:rPr lang="nl-NL" altLang="nl-NL" sz="3200" i="1" dirty="0" smtClean="0"/>
              <a:t> </a:t>
            </a:r>
            <a:r>
              <a:rPr lang="nl-NL" altLang="nl-NL" sz="3200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3200" dirty="0" smtClean="0"/>
              <a:t>In </a:t>
            </a:r>
            <a:r>
              <a:rPr lang="nl-NL" altLang="nl-NL" sz="3200" dirty="0" err="1" smtClean="0"/>
              <a:t>general</a:t>
            </a:r>
            <a:r>
              <a:rPr lang="nl-NL" altLang="nl-NL" sz="3200" dirty="0" smtClean="0"/>
              <a:t>: </a:t>
            </a:r>
            <a:r>
              <a:rPr lang="nl-NL" altLang="nl-NL" sz="3200" dirty="0" err="1"/>
              <a:t>h</a:t>
            </a:r>
            <a:r>
              <a:rPr lang="nl-NL" altLang="nl-NL" sz="3200" dirty="0" err="1" smtClean="0"/>
              <a:t>ardly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any</a:t>
            </a:r>
            <a:r>
              <a:rPr lang="nl-NL" altLang="nl-NL" sz="3200" dirty="0" smtClean="0"/>
              <a:t> attention </a:t>
            </a:r>
            <a:r>
              <a:rPr lang="nl-NL" altLang="nl-NL" sz="3200" dirty="0" err="1" smtClean="0"/>
              <a:t>for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>
                <a:solidFill>
                  <a:srgbClr val="C00000"/>
                </a:solidFill>
              </a:rPr>
              <a:t>communication</a:t>
            </a:r>
            <a:endParaRPr lang="nl-NL" altLang="nl-NL" sz="3200" dirty="0" smtClean="0">
              <a:solidFill>
                <a:srgbClr val="C000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l-NL" altLang="nl-NL" sz="3200" dirty="0" smtClean="0">
                <a:solidFill>
                  <a:srgbClr val="C00000"/>
                </a:solidFill>
              </a:rPr>
              <a:t>Communication </a:t>
            </a:r>
            <a:r>
              <a:rPr lang="nl-NL" altLang="nl-NL" sz="3200" dirty="0" smtClean="0"/>
              <a:t>is </a:t>
            </a:r>
            <a:r>
              <a:rPr lang="nl-NL" altLang="nl-NL" sz="3200" dirty="0" err="1" smtClean="0"/>
              <a:t>necessary</a:t>
            </a:r>
            <a:r>
              <a:rPr lang="nl-NL" altLang="nl-NL" sz="3200" dirty="0" smtClean="0"/>
              <a:t>, but </a:t>
            </a:r>
            <a:r>
              <a:rPr lang="nl-NL" altLang="nl-NL" sz="3200" dirty="0" err="1" smtClean="0"/>
              <a:t>difficult</a:t>
            </a:r>
            <a:endParaRPr lang="nl-NL" altLang="nl-NL" sz="32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nl-NL" altLang="nl-NL" sz="3200" dirty="0" err="1" smtClean="0"/>
              <a:t>Lacking</a:t>
            </a:r>
            <a:r>
              <a:rPr lang="nl-NL" altLang="nl-NL" sz="3200" dirty="0" smtClean="0"/>
              <a:t> is a </a:t>
            </a:r>
            <a:r>
              <a:rPr lang="nl-NL" altLang="nl-NL" sz="3200" dirty="0" smtClean="0">
                <a:solidFill>
                  <a:srgbClr val="FF0000"/>
                </a:solidFill>
              </a:rPr>
              <a:t>‘common </a:t>
            </a:r>
            <a:r>
              <a:rPr lang="nl-NL" altLang="nl-NL" sz="3200" dirty="0" err="1" smtClean="0">
                <a:solidFill>
                  <a:srgbClr val="FF0000"/>
                </a:solidFill>
              </a:rPr>
              <a:t>ground</a:t>
            </a:r>
            <a:r>
              <a:rPr lang="nl-NL" altLang="nl-NL" sz="3200" dirty="0" smtClean="0">
                <a:solidFill>
                  <a:srgbClr val="FF0000"/>
                </a:solidFill>
              </a:rPr>
              <a:t>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altLang="nl-NL" sz="3200" dirty="0" err="1" smtClean="0"/>
              <a:t>Need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for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>
                <a:solidFill>
                  <a:srgbClr val="FF0000"/>
                </a:solidFill>
              </a:rPr>
              <a:t>structured</a:t>
            </a:r>
            <a:r>
              <a:rPr lang="nl-NL" altLang="nl-NL" sz="3200" dirty="0" smtClean="0">
                <a:solidFill>
                  <a:srgbClr val="FF0000"/>
                </a:solidFill>
              </a:rPr>
              <a:t> </a:t>
            </a:r>
            <a:r>
              <a:rPr lang="nl-NL" altLang="nl-NL" sz="3200" dirty="0" err="1" smtClean="0">
                <a:solidFill>
                  <a:srgbClr val="FF0000"/>
                </a:solidFill>
              </a:rPr>
              <a:t>and</a:t>
            </a:r>
            <a:r>
              <a:rPr lang="nl-NL" altLang="nl-NL" sz="3200" dirty="0" smtClean="0">
                <a:solidFill>
                  <a:srgbClr val="FF0000"/>
                </a:solidFill>
              </a:rPr>
              <a:t> </a:t>
            </a:r>
            <a:r>
              <a:rPr lang="nl-NL" altLang="nl-NL" sz="3200" dirty="0" err="1" smtClean="0">
                <a:solidFill>
                  <a:srgbClr val="FF0000"/>
                </a:solidFill>
              </a:rPr>
              <a:t>structural</a:t>
            </a:r>
            <a:r>
              <a:rPr lang="nl-NL" altLang="nl-NL" sz="3200" dirty="0" smtClean="0">
                <a:solidFill>
                  <a:srgbClr val="FF0000"/>
                </a:solidFill>
              </a:rPr>
              <a:t> </a:t>
            </a:r>
            <a:r>
              <a:rPr lang="nl-NL" altLang="nl-NL" sz="3200" dirty="0" err="1" smtClean="0">
                <a:solidFill>
                  <a:srgbClr val="FF0000"/>
                </a:solidFill>
              </a:rPr>
              <a:t>dialogical</a:t>
            </a:r>
            <a:r>
              <a:rPr lang="nl-NL" altLang="nl-NL" sz="3200" dirty="0" smtClean="0">
                <a:solidFill>
                  <a:srgbClr val="FF0000"/>
                </a:solidFill>
              </a:rPr>
              <a:t> </a:t>
            </a:r>
            <a:r>
              <a:rPr lang="nl-NL" altLang="nl-NL" sz="3200" dirty="0" err="1" smtClean="0">
                <a:solidFill>
                  <a:srgbClr val="FF0000"/>
                </a:solidFill>
              </a:rPr>
              <a:t>encounters</a:t>
            </a:r>
            <a:r>
              <a:rPr lang="nl-NL" altLang="nl-NL" sz="3200" dirty="0" smtClean="0">
                <a:solidFill>
                  <a:srgbClr val="FF0000"/>
                </a:solidFill>
              </a:rPr>
              <a:t> </a:t>
            </a:r>
            <a:endParaRPr lang="nl-NL" altLang="nl-NL" sz="3200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altLang="nl-NL" sz="3200" dirty="0"/>
          </a:p>
          <a:p>
            <a:pPr lvl="1">
              <a:buFont typeface="Arial" panose="020B0604020202020204" pitchFamily="34" charset="0"/>
              <a:buChar char="•"/>
            </a:pPr>
            <a:endParaRPr lang="nl-NL" altLang="nl-NL" sz="3200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9C558BCB-F660-5A40-A82D-C0D6071679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980679"/>
              </p:ext>
            </p:extLst>
          </p:nvPr>
        </p:nvGraphicFramePr>
        <p:xfrm>
          <a:off x="468542" y="3036880"/>
          <a:ext cx="5237895" cy="5237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r:id="rId4" imgW="2730500" imgH="2730500" progId="MSPhotoEd.3">
                  <p:embed/>
                </p:oleObj>
              </mc:Choice>
              <mc:Fallback>
                <p:oleObj r:id="rId4" imgW="2730500" imgH="2730500" progId="MSPhotoEd.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9C558BCB-F660-5A40-A82D-C0D6071679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542" y="3036880"/>
                        <a:ext cx="5237895" cy="52378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5136557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5400" b="0" dirty="0" err="1" smtClean="0">
                <a:solidFill>
                  <a:srgbClr val="FF0000"/>
                </a:solidFill>
              </a:rPr>
              <a:t>Theoretical</a:t>
            </a:r>
            <a:r>
              <a:rPr lang="nl-NL" altLang="nl-NL" sz="5400" b="0" dirty="0" smtClean="0">
                <a:solidFill>
                  <a:srgbClr val="FF0000"/>
                </a:solidFill>
              </a:rPr>
              <a:t> </a:t>
            </a:r>
            <a:r>
              <a:rPr lang="nl-NL" altLang="nl-NL" sz="5400" b="0" dirty="0" err="1" smtClean="0">
                <a:solidFill>
                  <a:srgbClr val="FF0000"/>
                </a:solidFill>
              </a:rPr>
              <a:t>framework</a:t>
            </a:r>
            <a:r>
              <a:rPr lang="nl-NL" altLang="nl-NL" sz="5400" b="0" dirty="0" smtClean="0">
                <a:solidFill>
                  <a:schemeClr val="tx1"/>
                </a:solidFill>
              </a:rPr>
              <a:t>: </a:t>
            </a:r>
            <a:r>
              <a:rPr lang="nl-NL" altLang="nl-NL" sz="5400" b="0" dirty="0" err="1" smtClean="0">
                <a:solidFill>
                  <a:schemeClr val="tx1"/>
                </a:solidFill>
              </a:rPr>
              <a:t>hermeneutic-communicative</a:t>
            </a:r>
            <a:r>
              <a:rPr lang="nl-NL" altLang="nl-NL" sz="5400" b="0" dirty="0" smtClean="0">
                <a:solidFill>
                  <a:schemeClr val="tx1"/>
                </a:solidFill>
              </a:rPr>
              <a:t>  teaching &amp; </a:t>
            </a:r>
            <a:r>
              <a:rPr lang="nl-NL" altLang="nl-NL" sz="5400" b="0" dirty="0" err="1" smtClean="0">
                <a:solidFill>
                  <a:schemeClr val="tx1"/>
                </a:solidFill>
              </a:rPr>
              <a:t>learning</a:t>
            </a:r>
            <a:endParaRPr lang="nl-NL" sz="5400" b="0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244485" y="2448288"/>
            <a:ext cx="15194521" cy="613189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3200" dirty="0" smtClean="0"/>
          </a:p>
          <a:p>
            <a:pPr marL="0" indent="0">
              <a:buNone/>
            </a:pPr>
            <a:r>
              <a:rPr lang="nl-NL" sz="3200" dirty="0" err="1" smtClean="0"/>
              <a:t>Expression</a:t>
            </a:r>
            <a:r>
              <a:rPr lang="nl-NL" sz="3200" dirty="0" smtClean="0"/>
              <a:t> of </a:t>
            </a:r>
            <a:r>
              <a:rPr lang="nl-NL" sz="3200" dirty="0" err="1" smtClean="0"/>
              <a:t>one’s</a:t>
            </a:r>
            <a:r>
              <a:rPr lang="nl-NL" sz="3200" dirty="0" smtClean="0"/>
              <a:t> </a:t>
            </a:r>
            <a:r>
              <a:rPr lang="nl-NL" sz="3200" dirty="0" err="1" smtClean="0"/>
              <a:t>own</a:t>
            </a:r>
            <a:r>
              <a:rPr lang="nl-NL" sz="3200" dirty="0" smtClean="0"/>
              <a:t> </a:t>
            </a:r>
            <a:r>
              <a:rPr lang="nl-NL" sz="3200" dirty="0" err="1" smtClean="0"/>
              <a:t>religious</a:t>
            </a:r>
            <a:r>
              <a:rPr lang="nl-NL" sz="3200" dirty="0" smtClean="0"/>
              <a:t> </a:t>
            </a:r>
            <a:r>
              <a:rPr lang="nl-NL" sz="3200" dirty="0" err="1" smtClean="0"/>
              <a:t>tradition</a:t>
            </a:r>
            <a:r>
              <a:rPr lang="nl-NL" sz="3200" dirty="0" smtClean="0"/>
              <a:t> </a:t>
            </a:r>
            <a:r>
              <a:rPr lang="nl-NL" sz="3200" dirty="0" err="1" smtClean="0"/>
              <a:t>and</a:t>
            </a:r>
            <a:r>
              <a:rPr lang="nl-NL" sz="3200" dirty="0" smtClean="0"/>
              <a:t> the </a:t>
            </a:r>
            <a:r>
              <a:rPr lang="nl-NL" sz="3200" dirty="0" err="1" smtClean="0"/>
              <a:t>religious</a:t>
            </a:r>
            <a:r>
              <a:rPr lang="nl-NL" sz="3200" dirty="0" smtClean="0"/>
              <a:t> </a:t>
            </a:r>
            <a:r>
              <a:rPr lang="nl-NL" sz="3200" dirty="0" err="1" smtClean="0"/>
              <a:t>tradition</a:t>
            </a:r>
            <a:r>
              <a:rPr lang="nl-NL" sz="3200" dirty="0" smtClean="0"/>
              <a:t> of ‘the </a:t>
            </a:r>
            <a:r>
              <a:rPr lang="nl-NL" sz="3200" dirty="0" err="1" smtClean="0"/>
              <a:t>other</a:t>
            </a:r>
            <a:r>
              <a:rPr lang="nl-NL" sz="3200" dirty="0" smtClean="0"/>
              <a:t>’ (</a:t>
            </a:r>
            <a:r>
              <a:rPr lang="nl-NL" sz="3200" dirty="0" err="1" smtClean="0"/>
              <a:t>what</a:t>
            </a:r>
            <a:r>
              <a:rPr lang="nl-NL" sz="3200" dirty="0" smtClean="0"/>
              <a:t> </a:t>
            </a:r>
            <a:r>
              <a:rPr lang="nl-NL" sz="3200" dirty="0" err="1" smtClean="0"/>
              <a:t>to</a:t>
            </a:r>
            <a:r>
              <a:rPr lang="nl-NL" sz="3200" dirty="0" smtClean="0"/>
              <a:t> say </a:t>
            </a:r>
            <a:r>
              <a:rPr lang="nl-NL" sz="3200" i="1" dirty="0" err="1" smtClean="0"/>
              <a:t>about</a:t>
            </a:r>
            <a:r>
              <a:rPr lang="nl-NL" sz="3200" dirty="0" smtClean="0"/>
              <a:t>) </a:t>
            </a:r>
            <a:r>
              <a:rPr lang="nl-NL" sz="3200" dirty="0" err="1" smtClean="0"/>
              <a:t>and</a:t>
            </a:r>
            <a:r>
              <a:rPr lang="nl-NL" sz="3200" dirty="0" smtClean="0"/>
              <a:t> </a:t>
            </a:r>
            <a:r>
              <a:rPr lang="nl-NL" sz="3200" dirty="0" err="1" smtClean="0"/>
              <a:t>interpretation</a:t>
            </a:r>
            <a:r>
              <a:rPr lang="nl-NL" sz="3200" dirty="0" smtClean="0"/>
              <a:t> of the </a:t>
            </a:r>
            <a:r>
              <a:rPr lang="nl-NL" sz="3200" dirty="0" err="1" smtClean="0"/>
              <a:t>meaning</a:t>
            </a:r>
            <a:r>
              <a:rPr lang="nl-NL" sz="3200" dirty="0" smtClean="0"/>
              <a:t> </a:t>
            </a:r>
            <a:r>
              <a:rPr lang="nl-NL" sz="3200" dirty="0" err="1" smtClean="0"/>
              <a:t>thereof</a:t>
            </a:r>
            <a:r>
              <a:rPr lang="nl-NL" sz="3200" dirty="0" smtClean="0"/>
              <a:t> (</a:t>
            </a:r>
            <a:r>
              <a:rPr lang="nl-NL" sz="3200" dirty="0" err="1" smtClean="0"/>
              <a:t>how</a:t>
            </a:r>
            <a:r>
              <a:rPr lang="nl-NL" sz="3200" dirty="0" smtClean="0"/>
              <a:t> </a:t>
            </a:r>
            <a:r>
              <a:rPr lang="nl-NL" sz="3200" dirty="0" err="1" smtClean="0"/>
              <a:t>to</a:t>
            </a:r>
            <a:r>
              <a:rPr lang="nl-NL" sz="3200" dirty="0" smtClean="0"/>
              <a:t> </a:t>
            </a:r>
            <a:r>
              <a:rPr lang="nl-NL" sz="3200" dirty="0" err="1" smtClean="0"/>
              <a:t>understand</a:t>
            </a:r>
            <a:r>
              <a:rPr lang="nl-NL" sz="3200" dirty="0" smtClean="0"/>
              <a:t>)</a:t>
            </a:r>
            <a:endParaRPr lang="nl-NL" altLang="nl-NL" dirty="0"/>
          </a:p>
          <a:p>
            <a:pPr lvl="6">
              <a:buFont typeface="Arial" panose="020B0604020202020204" pitchFamily="34" charset="0"/>
              <a:buChar char="•"/>
            </a:pPr>
            <a:endParaRPr lang="nl-NL" altLang="nl-NL" sz="2400" dirty="0"/>
          </a:p>
          <a:p>
            <a:pPr marL="5245100" lvl="6" indent="-603250">
              <a:buFont typeface="Arial" panose="020B0604020202020204" pitchFamily="34" charset="0"/>
              <a:buChar char="•"/>
            </a:pPr>
            <a:r>
              <a:rPr lang="nl-NL" altLang="nl-NL" sz="3200" dirty="0" err="1" smtClean="0"/>
              <a:t>Communicative</a:t>
            </a:r>
            <a:r>
              <a:rPr lang="nl-NL" altLang="nl-NL" sz="3200" dirty="0" smtClean="0"/>
              <a:t> aspect: </a:t>
            </a:r>
            <a:r>
              <a:rPr lang="nl-NL" altLang="nl-NL" sz="3200" dirty="0" smtClean="0">
                <a:solidFill>
                  <a:srgbClr val="FF0000"/>
                </a:solidFill>
              </a:rPr>
              <a:t>different </a:t>
            </a:r>
            <a:r>
              <a:rPr lang="nl-NL" altLang="nl-NL" sz="3200" dirty="0" err="1" smtClean="0">
                <a:solidFill>
                  <a:srgbClr val="FF0000"/>
                </a:solidFill>
              </a:rPr>
              <a:t>ways</a:t>
            </a:r>
            <a:r>
              <a:rPr lang="nl-NL" altLang="nl-NL" sz="3200" dirty="0" smtClean="0">
                <a:solidFill>
                  <a:srgbClr val="FF0000"/>
                </a:solidFill>
              </a:rPr>
              <a:t> of </a:t>
            </a:r>
            <a:r>
              <a:rPr lang="nl-NL" altLang="nl-NL" sz="3200" dirty="0" err="1" smtClean="0">
                <a:solidFill>
                  <a:srgbClr val="FF0000"/>
                </a:solidFill>
              </a:rPr>
              <a:t>interaction</a:t>
            </a:r>
            <a:r>
              <a:rPr lang="nl-NL" altLang="nl-NL" sz="3200" dirty="0">
                <a:solidFill>
                  <a:srgbClr val="C00000"/>
                </a:solidFill>
              </a:rPr>
              <a:t/>
            </a:r>
            <a:br>
              <a:rPr lang="nl-NL" altLang="nl-NL" sz="3200" dirty="0">
                <a:solidFill>
                  <a:srgbClr val="C00000"/>
                </a:solidFill>
              </a:rPr>
            </a:br>
            <a:r>
              <a:rPr lang="nl-NL" altLang="nl-NL" sz="3200" dirty="0" err="1" smtClean="0"/>
              <a:t>clarification</a:t>
            </a:r>
            <a:r>
              <a:rPr lang="nl-NL" altLang="nl-NL" sz="3200" dirty="0" smtClean="0"/>
              <a:t>, </a:t>
            </a:r>
            <a:r>
              <a:rPr lang="nl-NL" altLang="nl-NL" sz="3200" dirty="0" err="1" smtClean="0"/>
              <a:t>facts</a:t>
            </a:r>
            <a:r>
              <a:rPr lang="nl-NL" altLang="nl-NL" sz="3200" dirty="0" smtClean="0"/>
              <a:t>, open </a:t>
            </a:r>
            <a:r>
              <a:rPr lang="nl-NL" altLang="nl-NL" sz="3200" dirty="0" err="1" smtClean="0"/>
              <a:t>questions</a:t>
            </a:r>
            <a:r>
              <a:rPr lang="nl-NL" altLang="nl-NL" sz="3200" dirty="0" smtClean="0"/>
              <a:t>, </a:t>
            </a:r>
            <a:endParaRPr lang="nl-NL" altLang="nl-NL" sz="2400" dirty="0"/>
          </a:p>
          <a:p>
            <a:pPr marL="5162550" lvl="7" indent="-623888">
              <a:buFont typeface="Arial" panose="020B0604020202020204" pitchFamily="34" charset="0"/>
              <a:buChar char="•"/>
            </a:pPr>
            <a:r>
              <a:rPr lang="nl-NL" altLang="nl-NL" sz="3100" dirty="0" err="1" smtClean="0"/>
              <a:t>Hermeneutic</a:t>
            </a:r>
            <a:r>
              <a:rPr lang="nl-NL" altLang="nl-NL" sz="3100" dirty="0" smtClean="0"/>
              <a:t> aspect: </a:t>
            </a:r>
            <a:r>
              <a:rPr lang="nl-NL" altLang="nl-NL" sz="3100" dirty="0" err="1" smtClean="0">
                <a:solidFill>
                  <a:srgbClr val="FF0000"/>
                </a:solidFill>
              </a:rPr>
              <a:t>dimensions</a:t>
            </a:r>
            <a:r>
              <a:rPr lang="nl-NL" altLang="nl-NL" sz="3100" dirty="0" smtClean="0">
                <a:solidFill>
                  <a:srgbClr val="FF0000"/>
                </a:solidFill>
              </a:rPr>
              <a:t> of </a:t>
            </a:r>
            <a:r>
              <a:rPr lang="nl-NL" altLang="nl-NL" sz="3100" dirty="0" err="1" smtClean="0">
                <a:solidFill>
                  <a:srgbClr val="FF0000"/>
                </a:solidFill>
              </a:rPr>
              <a:t>interpretation</a:t>
            </a:r>
            <a:r>
              <a:rPr lang="nl-NL" altLang="nl-NL" sz="3100" dirty="0" smtClean="0">
                <a:solidFill>
                  <a:srgbClr val="FF0000"/>
                </a:solidFill>
              </a:rPr>
              <a:t> </a:t>
            </a:r>
          </a:p>
          <a:p>
            <a:pPr marL="4538662" lvl="7" indent="0">
              <a:buNone/>
            </a:pPr>
            <a:r>
              <a:rPr lang="nl-NL" altLang="nl-NL" sz="3100" dirty="0" smtClean="0"/>
              <a:t>		</a:t>
            </a:r>
            <a:r>
              <a:rPr lang="nl-NL" altLang="nl-NL" sz="3100" dirty="0" err="1"/>
              <a:t>s</a:t>
            </a:r>
            <a:r>
              <a:rPr lang="nl-NL" altLang="nl-NL" sz="3100" dirty="0" err="1" smtClean="0"/>
              <a:t>emiotic</a:t>
            </a:r>
            <a:r>
              <a:rPr lang="nl-NL" altLang="nl-NL" sz="3100" dirty="0" smtClean="0"/>
              <a:t> (</a:t>
            </a:r>
            <a:r>
              <a:rPr lang="nl-NL" altLang="nl-NL" sz="3100" dirty="0" err="1" smtClean="0"/>
              <a:t>signs</a:t>
            </a:r>
            <a:r>
              <a:rPr lang="nl-NL" altLang="nl-NL" sz="3100" dirty="0" smtClean="0"/>
              <a:t> </a:t>
            </a:r>
            <a:r>
              <a:rPr lang="nl-NL" altLang="nl-NL" sz="3100" dirty="0" err="1" smtClean="0"/>
              <a:t>and</a:t>
            </a:r>
            <a:r>
              <a:rPr lang="nl-NL" altLang="nl-NL" sz="3100" dirty="0" smtClean="0"/>
              <a:t> </a:t>
            </a:r>
            <a:r>
              <a:rPr lang="nl-NL" altLang="nl-NL" sz="3100" dirty="0" err="1" smtClean="0"/>
              <a:t>meaning</a:t>
            </a:r>
            <a:r>
              <a:rPr lang="nl-NL" altLang="nl-NL" sz="3100" dirty="0" smtClean="0"/>
              <a:t>)</a:t>
            </a:r>
            <a:r>
              <a:rPr lang="nl-NL" altLang="nl-NL" sz="3100" dirty="0"/>
              <a:t/>
            </a:r>
            <a:br>
              <a:rPr lang="nl-NL" altLang="nl-NL" sz="3100" dirty="0"/>
            </a:br>
            <a:r>
              <a:rPr lang="nl-NL" altLang="nl-NL" sz="3100" dirty="0" smtClean="0"/>
              <a:t>		</a:t>
            </a:r>
            <a:r>
              <a:rPr lang="nl-NL" altLang="nl-NL" sz="3100" dirty="0" err="1"/>
              <a:t>i</a:t>
            </a:r>
            <a:r>
              <a:rPr lang="nl-NL" altLang="nl-NL" sz="3100" dirty="0" err="1" smtClean="0"/>
              <a:t>nstitutional</a:t>
            </a:r>
            <a:r>
              <a:rPr lang="nl-NL" altLang="nl-NL" sz="3100" dirty="0" smtClean="0"/>
              <a:t> (shared </a:t>
            </a:r>
            <a:r>
              <a:rPr lang="nl-NL" altLang="nl-NL" sz="3100" dirty="0" err="1" smtClean="0"/>
              <a:t>and</a:t>
            </a:r>
            <a:r>
              <a:rPr lang="nl-NL" altLang="nl-NL" sz="3100" dirty="0" smtClean="0"/>
              <a:t> </a:t>
            </a:r>
            <a:r>
              <a:rPr lang="nl-NL" altLang="nl-NL" sz="3100" dirty="0" err="1" smtClean="0"/>
              <a:t>individual</a:t>
            </a:r>
            <a:r>
              <a:rPr lang="nl-NL" altLang="nl-NL" sz="3100" dirty="0" smtClean="0"/>
              <a:t> </a:t>
            </a:r>
            <a:r>
              <a:rPr lang="nl-NL" altLang="nl-NL" sz="3100" dirty="0" err="1" smtClean="0"/>
              <a:t>meaning</a:t>
            </a:r>
            <a:r>
              <a:rPr lang="nl-NL" altLang="nl-NL" sz="3100" dirty="0" smtClean="0"/>
              <a:t>) 		</a:t>
            </a:r>
            <a:r>
              <a:rPr lang="nl-NL" altLang="nl-NL" sz="3100" dirty="0"/>
              <a:t/>
            </a:r>
            <a:br>
              <a:rPr lang="nl-NL" altLang="nl-NL" sz="3100" dirty="0"/>
            </a:br>
            <a:r>
              <a:rPr lang="nl-NL" altLang="nl-NL" sz="3100" dirty="0" smtClean="0"/>
              <a:t>		</a:t>
            </a:r>
            <a:r>
              <a:rPr lang="nl-NL" altLang="nl-NL" sz="3100" dirty="0" err="1"/>
              <a:t>l</a:t>
            </a:r>
            <a:r>
              <a:rPr lang="nl-NL" altLang="nl-NL" sz="3100" dirty="0" err="1" smtClean="0"/>
              <a:t>inguïstic</a:t>
            </a:r>
            <a:r>
              <a:rPr lang="nl-NL" altLang="nl-NL" sz="3100" dirty="0" smtClean="0"/>
              <a:t> (</a:t>
            </a:r>
            <a:r>
              <a:rPr lang="nl-NL" altLang="nl-NL" sz="3100" dirty="0" err="1" smtClean="0"/>
              <a:t>literal</a:t>
            </a:r>
            <a:r>
              <a:rPr lang="nl-NL" altLang="nl-NL" sz="3100" dirty="0" smtClean="0"/>
              <a:t> </a:t>
            </a:r>
            <a:r>
              <a:rPr lang="nl-NL" altLang="nl-NL" sz="3100" dirty="0" err="1" smtClean="0"/>
              <a:t>and</a:t>
            </a:r>
            <a:r>
              <a:rPr lang="nl-NL" altLang="nl-NL" sz="3100" dirty="0" smtClean="0"/>
              <a:t> </a:t>
            </a:r>
            <a:r>
              <a:rPr lang="nl-NL" altLang="nl-NL" sz="3100" dirty="0" err="1" smtClean="0"/>
              <a:t>metaphorical</a:t>
            </a:r>
            <a:r>
              <a:rPr lang="nl-NL" altLang="nl-NL" sz="3100" dirty="0" smtClean="0"/>
              <a:t> </a:t>
            </a:r>
            <a:r>
              <a:rPr lang="nl-NL" altLang="nl-NL" sz="3100" dirty="0" err="1" smtClean="0"/>
              <a:t>meaning</a:t>
            </a:r>
            <a:r>
              <a:rPr lang="nl-NL" altLang="nl-NL" sz="3100" dirty="0" smtClean="0"/>
              <a:t>)</a:t>
            </a:r>
            <a:endParaRPr lang="nl-NL" altLang="nl-NL" sz="3100" dirty="0"/>
          </a:p>
        </p:txBody>
      </p:sp>
    </p:spTree>
    <p:extLst>
      <p:ext uri="{BB962C8B-B14F-4D97-AF65-F5344CB8AC3E}">
        <p14:creationId xmlns:p14="http://schemas.microsoft.com/office/powerpoint/2010/main" val="610678090"/>
      </p:ext>
    </p:extLst>
  </p:cSld>
  <p:clrMapOvr>
    <a:masterClrMapping/>
  </p:clrMapOvr>
  <p:transition xmlns:p14="http://schemas.microsoft.com/office/powerpoint/2010/main"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C5FEFE4E-E9EC-A54A-BF84-691A85884A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25" r="24578"/>
          <a:stretch/>
        </p:blipFill>
        <p:spPr>
          <a:xfrm>
            <a:off x="14507166" y="3531767"/>
            <a:ext cx="2366582" cy="462247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5400" b="0" dirty="0" smtClean="0"/>
              <a:t>Research</a:t>
            </a:r>
            <a:r>
              <a:rPr lang="nl-NL" altLang="nl-NL" sz="5400" b="0" dirty="0" smtClean="0">
                <a:solidFill>
                  <a:schemeClr val="tx1"/>
                </a:solidFill>
              </a:rPr>
              <a:t>: research </a:t>
            </a:r>
            <a:r>
              <a:rPr lang="nl-NL" altLang="nl-NL" sz="5400" b="0" dirty="0" err="1" smtClean="0">
                <a:solidFill>
                  <a:schemeClr val="tx1"/>
                </a:solidFill>
              </a:rPr>
              <a:t>questions</a:t>
            </a:r>
            <a:endParaRPr lang="nl-NL" sz="5400" b="0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200884" y="1660286"/>
            <a:ext cx="16547950" cy="56449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altLang="nl-NL" sz="3200" dirty="0" err="1" smtClean="0">
                <a:solidFill>
                  <a:srgbClr val="BE2E1A"/>
                </a:solidFill>
              </a:rPr>
              <a:t>Descriptive</a:t>
            </a:r>
            <a:r>
              <a:rPr lang="nl-NL" altLang="nl-NL" sz="3200" dirty="0" smtClean="0"/>
              <a:t>: </a:t>
            </a:r>
            <a:r>
              <a:rPr lang="nl-NL" altLang="nl-NL" sz="3200" dirty="0"/>
              <a:t>	1. </a:t>
            </a:r>
            <a:r>
              <a:rPr lang="nl-NL" altLang="nl-NL" sz="3200" dirty="0" smtClean="0"/>
              <a:t>How do </a:t>
            </a:r>
            <a:r>
              <a:rPr lang="nl-NL" altLang="nl-NL" sz="3200" dirty="0" err="1" smtClean="0"/>
              <a:t>participants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evaluate</a:t>
            </a:r>
            <a:r>
              <a:rPr lang="nl-NL" altLang="nl-NL" sz="3200" dirty="0" smtClean="0"/>
              <a:t> the </a:t>
            </a:r>
            <a:r>
              <a:rPr lang="nl-NL" altLang="nl-NL" sz="3200" dirty="0" err="1" smtClean="0"/>
              <a:t>intention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and</a:t>
            </a:r>
            <a:r>
              <a:rPr lang="nl-NL" altLang="nl-NL" sz="3200" dirty="0" smtClean="0"/>
              <a:t> design of the 			                    meetings?</a:t>
            </a:r>
            <a:r>
              <a:rPr lang="nl-NL" altLang="nl-NL" sz="3200" dirty="0" smtClean="0"/>
              <a:t> </a:t>
            </a:r>
            <a:endParaRPr lang="nl-NL" altLang="nl-NL" sz="3200" dirty="0">
              <a:solidFill>
                <a:srgbClr val="BE2E1A"/>
              </a:solidFill>
            </a:endParaRPr>
          </a:p>
          <a:p>
            <a:pPr marL="0" indent="0">
              <a:buNone/>
            </a:pPr>
            <a:r>
              <a:rPr lang="nl-NL" altLang="nl-NL" sz="3200" dirty="0" err="1" smtClean="0">
                <a:solidFill>
                  <a:srgbClr val="BE2E1A"/>
                </a:solidFill>
              </a:rPr>
              <a:t>Explorative</a:t>
            </a:r>
            <a:r>
              <a:rPr lang="nl-NL" altLang="nl-NL" sz="3200" dirty="0" smtClean="0"/>
              <a:t>: </a:t>
            </a:r>
            <a:r>
              <a:rPr lang="nl-NL" altLang="nl-NL" sz="3200" dirty="0"/>
              <a:t>	2. </a:t>
            </a:r>
            <a:r>
              <a:rPr lang="nl-NL" altLang="nl-NL" sz="3200" dirty="0" err="1" smtClean="0"/>
              <a:t>What</a:t>
            </a:r>
            <a:r>
              <a:rPr lang="nl-NL" altLang="nl-NL" sz="3200" dirty="0" smtClean="0"/>
              <a:t> is the </a:t>
            </a:r>
            <a:r>
              <a:rPr lang="nl-NL" altLang="nl-NL" sz="3200" dirty="0" err="1" smtClean="0"/>
              <a:t>contribution</a:t>
            </a:r>
            <a:r>
              <a:rPr lang="nl-NL" altLang="nl-NL" sz="3200" dirty="0" smtClean="0"/>
              <a:t> of these meetings </a:t>
            </a:r>
            <a:r>
              <a:rPr lang="nl-NL" altLang="nl-NL" sz="3200" dirty="0" err="1" smtClean="0"/>
              <a:t>to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interreligious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encounters</a:t>
            </a:r>
            <a:r>
              <a:rPr lang="nl-NL" altLang="nl-NL" sz="3200" dirty="0" smtClean="0"/>
              <a:t>?			</a:t>
            </a:r>
            <a:r>
              <a:rPr lang="nl-NL" altLang="nl-NL" sz="3200" dirty="0" smtClean="0"/>
              <a:t>Are </a:t>
            </a:r>
            <a:r>
              <a:rPr lang="nl-NL" altLang="nl-NL" sz="3200" dirty="0" err="1" smtClean="0"/>
              <a:t>participants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better</a:t>
            </a:r>
            <a:r>
              <a:rPr lang="nl-NL" altLang="nl-NL" sz="3200" dirty="0" smtClean="0"/>
              <a:t> in </a:t>
            </a:r>
            <a:r>
              <a:rPr lang="nl-NL" altLang="nl-NL" sz="3200" dirty="0" err="1" smtClean="0"/>
              <a:t>interreligious</a:t>
            </a:r>
            <a:r>
              <a:rPr lang="nl-NL" altLang="nl-NL" sz="3200" dirty="0"/>
              <a:t> </a:t>
            </a:r>
            <a:r>
              <a:rPr lang="nl-NL" altLang="nl-NL" sz="3200" dirty="0" err="1" smtClean="0"/>
              <a:t>communication</a:t>
            </a:r>
            <a:endParaRPr lang="nl-NL" altLang="nl-NL" sz="3200" dirty="0" smtClean="0"/>
          </a:p>
          <a:p>
            <a:pPr marL="0" indent="0">
              <a:buNone/>
            </a:pPr>
            <a:r>
              <a:rPr lang="nl-NL" altLang="nl-NL" sz="3200" dirty="0"/>
              <a:t>	</a:t>
            </a:r>
            <a:r>
              <a:rPr lang="nl-NL" altLang="nl-NL" sz="3200" dirty="0" smtClean="0"/>
              <a:t>		</a:t>
            </a:r>
            <a:r>
              <a:rPr lang="nl-NL" altLang="nl-NL" sz="3200" dirty="0" err="1" smtClean="0"/>
              <a:t>regarding</a:t>
            </a:r>
            <a:r>
              <a:rPr lang="nl-NL" altLang="nl-NL" sz="3200" dirty="0" smtClean="0"/>
              <a:t>: </a:t>
            </a:r>
            <a:r>
              <a:rPr lang="nl-NL" altLang="nl-NL" sz="3200" dirty="0" err="1" smtClean="0"/>
              <a:t>ways</a:t>
            </a:r>
            <a:r>
              <a:rPr lang="nl-NL" altLang="nl-NL" sz="3200" dirty="0" smtClean="0"/>
              <a:t> of </a:t>
            </a:r>
            <a:r>
              <a:rPr lang="nl-NL" altLang="nl-NL" sz="3200" dirty="0" err="1" smtClean="0"/>
              <a:t>communication</a:t>
            </a:r>
            <a:endParaRPr lang="nl-NL" altLang="nl-NL" sz="3200" dirty="0" smtClean="0"/>
          </a:p>
          <a:p>
            <a:pPr marL="0" indent="0">
              <a:buNone/>
            </a:pPr>
            <a:r>
              <a:rPr lang="nl-NL" altLang="nl-NL" sz="3200" dirty="0"/>
              <a:t>	</a:t>
            </a:r>
            <a:r>
              <a:rPr lang="nl-NL" altLang="nl-NL" sz="3200" dirty="0" smtClean="0"/>
              <a:t>		</a:t>
            </a:r>
            <a:r>
              <a:rPr lang="nl-NL" altLang="nl-NL" sz="3200" dirty="0" err="1" smtClean="0"/>
              <a:t>regarding</a:t>
            </a:r>
            <a:r>
              <a:rPr lang="nl-NL" altLang="nl-NL" sz="3200" dirty="0" smtClean="0"/>
              <a:t>: </a:t>
            </a:r>
            <a:r>
              <a:rPr lang="nl-NL" altLang="nl-NL" sz="3200" dirty="0" err="1" smtClean="0"/>
              <a:t>knowledge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about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dimensions</a:t>
            </a:r>
            <a:r>
              <a:rPr lang="nl-NL" altLang="nl-NL" sz="3200" dirty="0" smtClean="0"/>
              <a:t> of </a:t>
            </a:r>
            <a:r>
              <a:rPr lang="nl-NL" altLang="nl-NL" sz="3200" dirty="0" err="1" smtClean="0"/>
              <a:t>interpretation</a:t>
            </a:r>
            <a:endParaRPr lang="nl-NL" altLang="nl-NL" sz="3200" dirty="0" smtClean="0"/>
          </a:p>
          <a:p>
            <a:pPr marL="0" indent="0">
              <a:buNone/>
            </a:pPr>
            <a:r>
              <a:rPr lang="nl-NL" altLang="nl-NL" sz="3200" dirty="0"/>
              <a:t>	</a:t>
            </a:r>
            <a:r>
              <a:rPr lang="nl-NL" altLang="nl-NL" sz="3200" dirty="0" smtClean="0"/>
              <a:t>		</a:t>
            </a:r>
            <a:r>
              <a:rPr lang="nl-NL" altLang="nl-NL" sz="3200" dirty="0" err="1" smtClean="0"/>
              <a:t>regarding</a:t>
            </a:r>
            <a:r>
              <a:rPr lang="nl-NL" altLang="nl-NL" sz="3200" dirty="0" smtClean="0"/>
              <a:t>: </a:t>
            </a:r>
            <a:r>
              <a:rPr lang="nl-NL" altLang="nl-NL" sz="3200" dirty="0" err="1" smtClean="0"/>
              <a:t>hermeneutic-communicative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education</a:t>
            </a:r>
            <a:endParaRPr lang="nl-NL" altLang="nl-NL" sz="3200" dirty="0" smtClean="0"/>
          </a:p>
          <a:p>
            <a:pPr marL="0" indent="0">
              <a:buNone/>
            </a:pPr>
            <a:r>
              <a:rPr lang="nl-NL" altLang="nl-NL" sz="3200" dirty="0" smtClean="0"/>
              <a:t>Research </a:t>
            </a:r>
            <a:r>
              <a:rPr lang="nl-NL" altLang="nl-NL" sz="3200" dirty="0" err="1" smtClean="0"/>
              <a:t>participants</a:t>
            </a:r>
            <a:r>
              <a:rPr lang="nl-NL" altLang="nl-NL" sz="3200" dirty="0" smtClean="0"/>
              <a:t>: </a:t>
            </a:r>
            <a:r>
              <a:rPr lang="nl-NL" altLang="nl-NL" sz="3200" dirty="0" err="1" smtClean="0"/>
              <a:t>muslims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and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christians</a:t>
            </a:r>
            <a:r>
              <a:rPr lang="nl-NL" altLang="nl-NL" sz="3200" dirty="0" smtClean="0"/>
              <a:t> (</a:t>
            </a:r>
            <a:r>
              <a:rPr lang="nl-NL" altLang="nl-NL" sz="3200" dirty="0" err="1" smtClean="0"/>
              <a:t>adults</a:t>
            </a:r>
            <a:r>
              <a:rPr lang="nl-NL" altLang="nl-NL" sz="3200" dirty="0" smtClean="0"/>
              <a:t>) in </a:t>
            </a:r>
            <a:r>
              <a:rPr lang="nl-NL" altLang="nl-NL" sz="3200" dirty="0" err="1" smtClean="0"/>
              <a:t>informal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education</a:t>
            </a:r>
            <a:endParaRPr lang="nl-NL" altLang="nl-NL" sz="3200" dirty="0" smtClean="0"/>
          </a:p>
          <a:p>
            <a:pPr marL="0" indent="0">
              <a:buNone/>
            </a:pPr>
            <a:r>
              <a:rPr lang="nl-NL" altLang="nl-NL" sz="3200" dirty="0"/>
              <a:t>	</a:t>
            </a:r>
            <a:r>
              <a:rPr lang="nl-NL" altLang="nl-NL" sz="3200" dirty="0" smtClean="0"/>
              <a:t>		260 </a:t>
            </a:r>
            <a:r>
              <a:rPr lang="nl-NL" altLang="nl-NL" sz="3200" dirty="0" err="1" smtClean="0"/>
              <a:t>experimental</a:t>
            </a:r>
            <a:r>
              <a:rPr lang="nl-NL" altLang="nl-NL" sz="3200" dirty="0" smtClean="0"/>
              <a:t> </a:t>
            </a:r>
            <a:r>
              <a:rPr lang="nl-NL" altLang="nl-NL" sz="3200" dirty="0" err="1" smtClean="0"/>
              <a:t>group</a:t>
            </a:r>
            <a:endParaRPr lang="nl-NL" altLang="nl-NL" sz="3200" dirty="0" smtClean="0"/>
          </a:p>
          <a:p>
            <a:pPr marL="0" indent="0">
              <a:buNone/>
            </a:pPr>
            <a:r>
              <a:rPr lang="nl-NL" altLang="nl-NL" sz="3200" dirty="0"/>
              <a:t>	</a:t>
            </a:r>
            <a:r>
              <a:rPr lang="nl-NL" altLang="nl-NL" sz="3200" dirty="0" smtClean="0"/>
              <a:t>		132 control </a:t>
            </a:r>
            <a:r>
              <a:rPr lang="nl-NL" altLang="nl-NL" sz="3200" dirty="0" err="1" smtClean="0"/>
              <a:t>group</a:t>
            </a:r>
            <a:endParaRPr lang="nl-NL" altLang="nl-NL" sz="3200" dirty="0"/>
          </a:p>
          <a:p>
            <a:pPr marL="0" indent="0">
              <a:buNone/>
            </a:pPr>
            <a:r>
              <a:rPr lang="nl-NL" altLang="nl-NL" sz="3200" dirty="0"/>
              <a:t>			</a:t>
            </a:r>
            <a:endParaRPr lang="nl-NL" altLang="nl-NL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283590"/>
      </p:ext>
    </p:extLst>
  </p:cSld>
  <p:clrMapOvr>
    <a:masterClrMapping/>
  </p:clrMapOvr>
  <p:transition xmlns:p14="http://schemas.microsoft.com/office/powerpoint/2010/main"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5400" b="0" dirty="0" err="1" smtClean="0">
                <a:solidFill>
                  <a:srgbClr val="B72922"/>
                </a:solidFill>
              </a:rPr>
              <a:t>Findings</a:t>
            </a:r>
            <a:r>
              <a:rPr lang="nl-NL" altLang="nl-NL" sz="5400" b="0" dirty="0" smtClean="0">
                <a:solidFill>
                  <a:schemeClr val="tx1"/>
                </a:solidFill>
              </a:rPr>
              <a:t>: </a:t>
            </a:r>
            <a:r>
              <a:rPr lang="nl-NL" altLang="nl-NL" sz="5400" b="0" dirty="0" err="1" smtClean="0">
                <a:solidFill>
                  <a:schemeClr val="tx1"/>
                </a:solidFill>
              </a:rPr>
              <a:t>for</a:t>
            </a:r>
            <a:r>
              <a:rPr lang="nl-NL" altLang="nl-NL" sz="5400" b="0" dirty="0">
                <a:solidFill>
                  <a:schemeClr val="tx1"/>
                </a:solidFill>
              </a:rPr>
              <a:t> </a:t>
            </a:r>
            <a:r>
              <a:rPr lang="nl-NL" altLang="nl-NL" sz="5400" b="0" dirty="0" err="1" smtClean="0">
                <a:solidFill>
                  <a:schemeClr val="tx1"/>
                </a:solidFill>
              </a:rPr>
              <a:t>succesful</a:t>
            </a:r>
            <a:r>
              <a:rPr lang="nl-NL" altLang="nl-NL" sz="5400" b="0" dirty="0" smtClean="0">
                <a:solidFill>
                  <a:schemeClr val="tx1"/>
                </a:solidFill>
              </a:rPr>
              <a:t> </a:t>
            </a:r>
            <a:r>
              <a:rPr lang="nl-NL" altLang="nl-NL" sz="5400" b="0" dirty="0" err="1" smtClean="0">
                <a:solidFill>
                  <a:schemeClr val="tx1"/>
                </a:solidFill>
              </a:rPr>
              <a:t>interreligious</a:t>
            </a:r>
            <a:r>
              <a:rPr lang="nl-NL" altLang="nl-NL" sz="5400" b="0" dirty="0" smtClean="0">
                <a:solidFill>
                  <a:schemeClr val="tx1"/>
                </a:solidFill>
              </a:rPr>
              <a:t> </a:t>
            </a:r>
            <a:r>
              <a:rPr lang="nl-NL" altLang="nl-NL" sz="5400" b="0" dirty="0" err="1" smtClean="0">
                <a:solidFill>
                  <a:schemeClr val="tx1"/>
                </a:solidFill>
              </a:rPr>
              <a:t>education</a:t>
            </a:r>
            <a:endParaRPr lang="nl-NL" sz="5400" b="0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200884" y="2310361"/>
            <a:ext cx="14889083" cy="5794548"/>
          </a:xfrm>
        </p:spPr>
        <p:txBody>
          <a:bodyPr>
            <a:noAutofit/>
          </a:bodyPr>
          <a:lstStyle/>
          <a:p>
            <a:pPr marL="514350" indent="-514350">
              <a:buFont typeface="Arial" charset="0"/>
              <a:buAutoNum type="arabicPeriod"/>
            </a:pPr>
            <a:r>
              <a:rPr lang="nl-NL" sz="3200" dirty="0" err="1" smtClean="0">
                <a:solidFill>
                  <a:srgbClr val="C00000"/>
                </a:solidFill>
              </a:rPr>
              <a:t>To</a:t>
            </a:r>
            <a:r>
              <a:rPr lang="nl-NL" sz="3200" dirty="0" smtClean="0">
                <a:solidFill>
                  <a:srgbClr val="C00000"/>
                </a:solidFill>
              </a:rPr>
              <a:t> </a:t>
            </a:r>
            <a:r>
              <a:rPr lang="nl-NL" sz="3200" dirty="0" err="1" smtClean="0">
                <a:solidFill>
                  <a:srgbClr val="C00000"/>
                </a:solidFill>
              </a:rPr>
              <a:t>prevent</a:t>
            </a:r>
            <a:r>
              <a:rPr lang="nl-NL" sz="3200" dirty="0" smtClean="0">
                <a:solidFill>
                  <a:srgbClr val="C00000"/>
                </a:solidFill>
              </a:rPr>
              <a:t> </a:t>
            </a:r>
            <a:r>
              <a:rPr lang="nl-NL" sz="3200" dirty="0" err="1" smtClean="0">
                <a:solidFill>
                  <a:srgbClr val="C00000"/>
                </a:solidFill>
              </a:rPr>
              <a:t>miscommunication</a:t>
            </a:r>
            <a:r>
              <a:rPr lang="nl-NL" sz="3200" dirty="0">
                <a:solidFill>
                  <a:srgbClr val="C00000"/>
                </a:solidFill>
              </a:rPr>
              <a:t>,</a:t>
            </a:r>
            <a:r>
              <a:rPr lang="nl-NL" sz="3200" dirty="0" smtClean="0">
                <a:solidFill>
                  <a:srgbClr val="C00000"/>
                </a:solidFill>
              </a:rPr>
              <a:t> </a:t>
            </a:r>
            <a:r>
              <a:rPr lang="nl-NL" sz="3200" dirty="0" smtClean="0"/>
              <a:t>teaching &amp; </a:t>
            </a:r>
            <a:r>
              <a:rPr lang="nl-NL" sz="3200" dirty="0" err="1" smtClean="0"/>
              <a:t>learning</a:t>
            </a:r>
            <a:r>
              <a:rPr lang="nl-NL" sz="3200" dirty="0" smtClean="0"/>
              <a:t> </a:t>
            </a:r>
            <a:r>
              <a:rPr lang="nl-NL" sz="3200" dirty="0" err="1" smtClean="0"/>
              <a:t>about</a:t>
            </a:r>
            <a:r>
              <a:rPr lang="nl-NL" sz="3200" dirty="0" smtClean="0"/>
              <a:t>:</a:t>
            </a:r>
          </a:p>
          <a:p>
            <a:pPr marL="5245100" lvl="6" indent="-603250">
              <a:buFont typeface="Arial" panose="020B0604020202020204" pitchFamily="34" charset="0"/>
              <a:buChar char="•"/>
            </a:pPr>
            <a:r>
              <a:rPr lang="nl-NL" altLang="nl-NL" sz="3200" dirty="0" err="1" smtClean="0"/>
              <a:t>Communicative</a:t>
            </a:r>
            <a:r>
              <a:rPr lang="nl-NL" altLang="nl-NL" sz="3200" dirty="0" smtClean="0"/>
              <a:t> </a:t>
            </a:r>
            <a:r>
              <a:rPr lang="nl-NL" altLang="nl-NL" sz="3200" dirty="0"/>
              <a:t>aspect: </a:t>
            </a:r>
            <a:r>
              <a:rPr lang="nl-NL" altLang="nl-NL" sz="3200" dirty="0">
                <a:solidFill>
                  <a:srgbClr val="FF0000"/>
                </a:solidFill>
              </a:rPr>
              <a:t>different </a:t>
            </a:r>
            <a:r>
              <a:rPr lang="nl-NL" altLang="nl-NL" sz="3200" dirty="0" err="1">
                <a:solidFill>
                  <a:srgbClr val="FF0000"/>
                </a:solidFill>
              </a:rPr>
              <a:t>ways</a:t>
            </a:r>
            <a:r>
              <a:rPr lang="nl-NL" altLang="nl-NL" sz="3200" dirty="0">
                <a:solidFill>
                  <a:srgbClr val="FF0000"/>
                </a:solidFill>
              </a:rPr>
              <a:t> of </a:t>
            </a:r>
            <a:r>
              <a:rPr lang="nl-NL" altLang="nl-NL" sz="3200" dirty="0" err="1">
                <a:solidFill>
                  <a:srgbClr val="FF0000"/>
                </a:solidFill>
              </a:rPr>
              <a:t>interaction</a:t>
            </a:r>
            <a:r>
              <a:rPr lang="nl-NL" altLang="nl-NL" sz="3200" dirty="0">
                <a:solidFill>
                  <a:srgbClr val="C00000"/>
                </a:solidFill>
              </a:rPr>
              <a:t/>
            </a:r>
            <a:br>
              <a:rPr lang="nl-NL" altLang="nl-NL" sz="3200" dirty="0">
                <a:solidFill>
                  <a:srgbClr val="C00000"/>
                </a:solidFill>
              </a:rPr>
            </a:br>
            <a:r>
              <a:rPr lang="nl-NL" altLang="nl-NL" sz="3200" dirty="0" err="1"/>
              <a:t>clarification</a:t>
            </a:r>
            <a:r>
              <a:rPr lang="nl-NL" altLang="nl-NL" sz="3200" dirty="0"/>
              <a:t>, </a:t>
            </a:r>
            <a:r>
              <a:rPr lang="nl-NL" altLang="nl-NL" sz="3200" dirty="0" err="1"/>
              <a:t>facts</a:t>
            </a:r>
            <a:r>
              <a:rPr lang="nl-NL" altLang="nl-NL" sz="3200" dirty="0"/>
              <a:t>, open </a:t>
            </a:r>
            <a:r>
              <a:rPr lang="nl-NL" altLang="nl-NL" sz="3200" dirty="0" err="1"/>
              <a:t>questions</a:t>
            </a:r>
            <a:r>
              <a:rPr lang="nl-NL" altLang="nl-NL" sz="3200" dirty="0"/>
              <a:t>, </a:t>
            </a:r>
            <a:endParaRPr lang="nl-NL" altLang="nl-NL" sz="2400" dirty="0"/>
          </a:p>
          <a:p>
            <a:pPr marL="5162550" lvl="7" indent="-623888">
              <a:buFont typeface="Arial" panose="020B0604020202020204" pitchFamily="34" charset="0"/>
              <a:buChar char="•"/>
            </a:pPr>
            <a:r>
              <a:rPr lang="nl-NL" altLang="nl-NL" sz="3100" dirty="0" err="1"/>
              <a:t>Hermeneutic</a:t>
            </a:r>
            <a:r>
              <a:rPr lang="nl-NL" altLang="nl-NL" sz="3100" dirty="0"/>
              <a:t> aspect: </a:t>
            </a:r>
            <a:r>
              <a:rPr lang="nl-NL" altLang="nl-NL" sz="3100" dirty="0" err="1">
                <a:solidFill>
                  <a:srgbClr val="FF0000"/>
                </a:solidFill>
              </a:rPr>
              <a:t>dimensions</a:t>
            </a:r>
            <a:r>
              <a:rPr lang="nl-NL" altLang="nl-NL" sz="3100" dirty="0">
                <a:solidFill>
                  <a:srgbClr val="FF0000"/>
                </a:solidFill>
              </a:rPr>
              <a:t> of </a:t>
            </a:r>
            <a:r>
              <a:rPr lang="nl-NL" altLang="nl-NL" sz="3100" dirty="0" err="1">
                <a:solidFill>
                  <a:srgbClr val="FF0000"/>
                </a:solidFill>
              </a:rPr>
              <a:t>interpretation</a:t>
            </a:r>
            <a:r>
              <a:rPr lang="nl-NL" altLang="nl-NL" sz="3100" dirty="0">
                <a:solidFill>
                  <a:srgbClr val="FF0000"/>
                </a:solidFill>
              </a:rPr>
              <a:t> </a:t>
            </a:r>
          </a:p>
          <a:p>
            <a:pPr marL="4538662" lvl="7" indent="0">
              <a:buNone/>
            </a:pPr>
            <a:r>
              <a:rPr lang="nl-NL" altLang="nl-NL" sz="3100" dirty="0"/>
              <a:t>		</a:t>
            </a:r>
            <a:r>
              <a:rPr lang="nl-NL" altLang="nl-NL" sz="3100" dirty="0" err="1"/>
              <a:t>semiotic</a:t>
            </a:r>
            <a:r>
              <a:rPr lang="nl-NL" altLang="nl-NL" sz="3100" dirty="0"/>
              <a:t> (</a:t>
            </a:r>
            <a:r>
              <a:rPr lang="nl-NL" altLang="nl-NL" sz="3100" dirty="0" err="1"/>
              <a:t>signs</a:t>
            </a:r>
            <a:r>
              <a:rPr lang="nl-NL" altLang="nl-NL" sz="3100" dirty="0"/>
              <a:t> </a:t>
            </a:r>
            <a:r>
              <a:rPr lang="nl-NL" altLang="nl-NL" sz="3100" dirty="0" err="1"/>
              <a:t>and</a:t>
            </a:r>
            <a:r>
              <a:rPr lang="nl-NL" altLang="nl-NL" sz="3100" dirty="0"/>
              <a:t> </a:t>
            </a:r>
            <a:r>
              <a:rPr lang="nl-NL" altLang="nl-NL" sz="3100" dirty="0" err="1"/>
              <a:t>meaning</a:t>
            </a:r>
            <a:r>
              <a:rPr lang="nl-NL" altLang="nl-NL" sz="3100" dirty="0"/>
              <a:t>)</a:t>
            </a:r>
            <a:br>
              <a:rPr lang="nl-NL" altLang="nl-NL" sz="3100" dirty="0"/>
            </a:br>
            <a:r>
              <a:rPr lang="nl-NL" altLang="nl-NL" sz="3100" dirty="0"/>
              <a:t>		</a:t>
            </a:r>
            <a:r>
              <a:rPr lang="nl-NL" altLang="nl-NL" sz="3100" dirty="0" err="1"/>
              <a:t>institutional</a:t>
            </a:r>
            <a:r>
              <a:rPr lang="nl-NL" altLang="nl-NL" sz="3100" dirty="0"/>
              <a:t> (shared </a:t>
            </a:r>
            <a:r>
              <a:rPr lang="nl-NL" altLang="nl-NL" sz="3100" dirty="0" err="1"/>
              <a:t>and</a:t>
            </a:r>
            <a:r>
              <a:rPr lang="nl-NL" altLang="nl-NL" sz="3100" dirty="0"/>
              <a:t> </a:t>
            </a:r>
            <a:r>
              <a:rPr lang="nl-NL" altLang="nl-NL" sz="3100" dirty="0" err="1"/>
              <a:t>individual</a:t>
            </a:r>
            <a:r>
              <a:rPr lang="nl-NL" altLang="nl-NL" sz="3100" dirty="0"/>
              <a:t> </a:t>
            </a:r>
            <a:r>
              <a:rPr lang="nl-NL" altLang="nl-NL" sz="3100" dirty="0" err="1"/>
              <a:t>meaning</a:t>
            </a:r>
            <a:r>
              <a:rPr lang="nl-NL" altLang="nl-NL" sz="3100" dirty="0"/>
              <a:t>) 		</a:t>
            </a:r>
            <a:br>
              <a:rPr lang="nl-NL" altLang="nl-NL" sz="3100" dirty="0"/>
            </a:br>
            <a:r>
              <a:rPr lang="nl-NL" altLang="nl-NL" sz="3100" dirty="0"/>
              <a:t>		</a:t>
            </a:r>
            <a:r>
              <a:rPr lang="nl-NL" altLang="nl-NL" sz="3100" dirty="0" err="1"/>
              <a:t>linguïstic</a:t>
            </a:r>
            <a:r>
              <a:rPr lang="nl-NL" altLang="nl-NL" sz="3100" dirty="0"/>
              <a:t> (</a:t>
            </a:r>
            <a:r>
              <a:rPr lang="nl-NL" altLang="nl-NL" sz="3100" dirty="0" err="1"/>
              <a:t>literal</a:t>
            </a:r>
            <a:r>
              <a:rPr lang="nl-NL" altLang="nl-NL" sz="3100" dirty="0"/>
              <a:t> </a:t>
            </a:r>
            <a:r>
              <a:rPr lang="nl-NL" altLang="nl-NL" sz="3100" dirty="0" err="1"/>
              <a:t>and</a:t>
            </a:r>
            <a:r>
              <a:rPr lang="nl-NL" altLang="nl-NL" sz="3100" dirty="0"/>
              <a:t> </a:t>
            </a:r>
            <a:r>
              <a:rPr lang="nl-NL" altLang="nl-NL" sz="3100" dirty="0" err="1"/>
              <a:t>metaphorical</a:t>
            </a:r>
            <a:r>
              <a:rPr lang="nl-NL" altLang="nl-NL" sz="3100" dirty="0"/>
              <a:t> </a:t>
            </a:r>
            <a:r>
              <a:rPr lang="nl-NL" altLang="nl-NL" sz="3100" dirty="0" err="1"/>
              <a:t>meaning</a:t>
            </a:r>
            <a:r>
              <a:rPr lang="nl-NL" altLang="nl-NL" sz="3100" dirty="0"/>
              <a:t>)</a:t>
            </a:r>
          </a:p>
          <a:p>
            <a:pPr marL="0" indent="0">
              <a:buNone/>
            </a:pPr>
            <a:endParaRPr lang="nl-NL" sz="3200" dirty="0" smtClean="0"/>
          </a:p>
        </p:txBody>
      </p:sp>
    </p:spTree>
    <p:extLst>
      <p:ext uri="{BB962C8B-B14F-4D97-AF65-F5344CB8AC3E}">
        <p14:creationId xmlns:p14="http://schemas.microsoft.com/office/powerpoint/2010/main" val="84971081"/>
      </p:ext>
    </p:extLst>
  </p:cSld>
  <p:clrMapOvr>
    <a:masterClrMapping/>
  </p:clrMapOvr>
  <p:transition xmlns:p14="http://schemas.microsoft.com/office/powerpoint/2010/main"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5400" b="0" dirty="0" err="1" smtClean="0">
                <a:solidFill>
                  <a:srgbClr val="B72922"/>
                </a:solidFill>
              </a:rPr>
              <a:t>Findings</a:t>
            </a:r>
            <a:r>
              <a:rPr lang="nl-NL" altLang="nl-NL" sz="5400" b="0" dirty="0" smtClean="0">
                <a:solidFill>
                  <a:schemeClr val="tx1"/>
                </a:solidFill>
              </a:rPr>
              <a:t>: </a:t>
            </a:r>
            <a:r>
              <a:rPr lang="nl-NL" altLang="nl-NL" sz="5400" b="0" dirty="0" err="1" smtClean="0">
                <a:solidFill>
                  <a:schemeClr val="tx1"/>
                </a:solidFill>
              </a:rPr>
              <a:t>for</a:t>
            </a:r>
            <a:r>
              <a:rPr lang="nl-NL" altLang="nl-NL" sz="5400" b="0" dirty="0">
                <a:solidFill>
                  <a:schemeClr val="tx1"/>
                </a:solidFill>
              </a:rPr>
              <a:t> </a:t>
            </a:r>
            <a:r>
              <a:rPr lang="nl-NL" altLang="nl-NL" sz="5400" b="0" dirty="0" smtClean="0">
                <a:solidFill>
                  <a:schemeClr val="tx1"/>
                </a:solidFill>
              </a:rPr>
              <a:t>the context of </a:t>
            </a:r>
            <a:r>
              <a:rPr lang="nl-NL" altLang="nl-NL" sz="5400" b="0" dirty="0" err="1" smtClean="0">
                <a:solidFill>
                  <a:schemeClr val="tx1"/>
                </a:solidFill>
              </a:rPr>
              <a:t>interreligious</a:t>
            </a:r>
            <a:r>
              <a:rPr lang="nl-NL" altLang="nl-NL" sz="5400" b="0" dirty="0" smtClean="0">
                <a:solidFill>
                  <a:schemeClr val="tx1"/>
                </a:solidFill>
              </a:rPr>
              <a:t> </a:t>
            </a:r>
            <a:r>
              <a:rPr lang="nl-NL" altLang="nl-NL" sz="5400" b="0" dirty="0" err="1" smtClean="0">
                <a:solidFill>
                  <a:schemeClr val="tx1"/>
                </a:solidFill>
              </a:rPr>
              <a:t>education</a:t>
            </a:r>
            <a:endParaRPr lang="nl-NL" sz="5400" b="0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inhoud 4"/>
          <p:cNvSpPr>
            <a:spLocks noGrp="1"/>
          </p:cNvSpPr>
          <p:nvPr>
            <p:ph idx="1"/>
          </p:nvPr>
        </p:nvSpPr>
        <p:spPr>
          <a:xfrm>
            <a:off x="1200884" y="2310361"/>
            <a:ext cx="14889083" cy="5794548"/>
          </a:xfrm>
        </p:spPr>
        <p:txBody>
          <a:bodyPr>
            <a:noAutofit/>
          </a:bodyPr>
          <a:lstStyle/>
          <a:p>
            <a:pPr marL="514350" indent="-514350">
              <a:buFont typeface="Arial" charset="0"/>
              <a:buAutoNum type="arabicPeriod"/>
            </a:pPr>
            <a:r>
              <a:rPr lang="nl-NL" sz="3200" dirty="0" smtClean="0"/>
              <a:t>In the </a:t>
            </a:r>
            <a:r>
              <a:rPr lang="nl-NL" sz="3200" dirty="0" err="1" smtClean="0"/>
              <a:t>c</a:t>
            </a:r>
            <a:r>
              <a:rPr lang="nl-NL" sz="3200" dirty="0" err="1" smtClean="0"/>
              <a:t>ommunication</a:t>
            </a:r>
            <a:r>
              <a:rPr lang="nl-NL" sz="3200" dirty="0" smtClean="0"/>
              <a:t> </a:t>
            </a:r>
            <a:r>
              <a:rPr lang="nl-NL" sz="3200" dirty="0" err="1" smtClean="0"/>
              <a:t>between</a:t>
            </a:r>
            <a:r>
              <a:rPr lang="nl-NL" sz="3200" dirty="0" smtClean="0"/>
              <a:t> adolescent </a:t>
            </a:r>
            <a:r>
              <a:rPr lang="nl-NL" sz="3200" dirty="0" err="1" smtClean="0"/>
              <a:t>students</a:t>
            </a:r>
            <a:r>
              <a:rPr lang="nl-NL" sz="3200" dirty="0" smtClean="0"/>
              <a:t> </a:t>
            </a:r>
            <a:r>
              <a:rPr lang="nl-NL" sz="3200" dirty="0" err="1" smtClean="0"/>
              <a:t>with</a:t>
            </a:r>
            <a:r>
              <a:rPr lang="nl-NL" sz="3200" dirty="0" smtClean="0"/>
              <a:t> a Christian </a:t>
            </a:r>
            <a:r>
              <a:rPr lang="nl-NL" sz="3200" dirty="0" err="1" smtClean="0"/>
              <a:t>and</a:t>
            </a:r>
            <a:r>
              <a:rPr lang="nl-NL" sz="3200" dirty="0" smtClean="0"/>
              <a:t> </a:t>
            </a:r>
            <a:r>
              <a:rPr lang="nl-NL" sz="3200" dirty="0" err="1" smtClean="0"/>
              <a:t>Muslim</a:t>
            </a:r>
            <a:r>
              <a:rPr lang="nl-NL" sz="3200" dirty="0" smtClean="0"/>
              <a:t> background  attention must </a:t>
            </a:r>
            <a:r>
              <a:rPr lang="nl-NL" sz="3200" dirty="0" err="1" smtClean="0"/>
              <a:t>be</a:t>
            </a:r>
            <a:r>
              <a:rPr lang="nl-NL" sz="3200" dirty="0" smtClean="0"/>
              <a:t> </a:t>
            </a:r>
            <a:r>
              <a:rPr lang="nl-NL" sz="3200" dirty="0" err="1" smtClean="0"/>
              <a:t>paid</a:t>
            </a:r>
            <a:r>
              <a:rPr lang="nl-NL" sz="3200" dirty="0" smtClean="0"/>
              <a:t> </a:t>
            </a:r>
            <a:r>
              <a:rPr lang="nl-NL" sz="3200" dirty="0" err="1" smtClean="0"/>
              <a:t>to</a:t>
            </a:r>
            <a:r>
              <a:rPr lang="nl-NL" sz="3200" dirty="0" smtClean="0"/>
              <a:t> </a:t>
            </a:r>
            <a:r>
              <a:rPr lang="nl-NL" sz="3200" dirty="0" err="1" smtClean="0"/>
              <a:t>their</a:t>
            </a:r>
            <a:r>
              <a:rPr lang="nl-NL" sz="3200" dirty="0" smtClean="0"/>
              <a:t> </a:t>
            </a:r>
            <a:r>
              <a:rPr lang="nl-NL" sz="3200" dirty="0" err="1" smtClean="0"/>
              <a:t>social</a:t>
            </a:r>
            <a:r>
              <a:rPr lang="nl-NL" sz="3200" dirty="0" smtClean="0"/>
              <a:t> </a:t>
            </a:r>
            <a:r>
              <a:rPr lang="nl-NL" sz="3200" dirty="0" err="1" smtClean="0"/>
              <a:t>identity</a:t>
            </a:r>
            <a:r>
              <a:rPr lang="nl-NL" sz="3200" dirty="0" smtClean="0"/>
              <a:t> (the peer </a:t>
            </a:r>
            <a:r>
              <a:rPr lang="nl-NL" sz="3200" dirty="0" err="1" smtClean="0"/>
              <a:t>group</a:t>
            </a:r>
            <a:r>
              <a:rPr lang="nl-NL" sz="3200" dirty="0" smtClean="0"/>
              <a:t>, power relations </a:t>
            </a:r>
            <a:r>
              <a:rPr lang="nl-NL" sz="3200" dirty="0" err="1" smtClean="0"/>
              <a:t>and</a:t>
            </a:r>
            <a:r>
              <a:rPr lang="nl-NL" sz="3200" dirty="0" smtClean="0"/>
              <a:t> status) in the </a:t>
            </a:r>
            <a:r>
              <a:rPr lang="nl-NL" sz="3200" dirty="0" err="1" smtClean="0"/>
              <a:t>local</a:t>
            </a:r>
            <a:r>
              <a:rPr lang="nl-NL" sz="3200" dirty="0" smtClean="0"/>
              <a:t> </a:t>
            </a:r>
            <a:r>
              <a:rPr lang="nl-NL" sz="3200" dirty="0" err="1" smtClean="0"/>
              <a:t>situation</a:t>
            </a:r>
            <a:r>
              <a:rPr lang="nl-NL" sz="3200" dirty="0"/>
              <a:t>;</a:t>
            </a:r>
            <a:r>
              <a:rPr lang="nl-NL" sz="3200" dirty="0" smtClean="0"/>
              <a:t> 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nl-NL" sz="3200" dirty="0" smtClean="0"/>
              <a:t>The way </a:t>
            </a:r>
            <a:r>
              <a:rPr lang="nl-NL" sz="3200" dirty="0" err="1" smtClean="0"/>
              <a:t>students</a:t>
            </a:r>
            <a:r>
              <a:rPr lang="nl-NL" sz="3200" dirty="0" smtClean="0"/>
              <a:t> </a:t>
            </a:r>
            <a:r>
              <a:rPr lang="nl-NL" sz="3200" dirty="0" err="1" smtClean="0"/>
              <a:t>communicate</a:t>
            </a:r>
            <a:r>
              <a:rPr lang="nl-NL" sz="3200" dirty="0" smtClean="0"/>
              <a:t> </a:t>
            </a:r>
            <a:r>
              <a:rPr lang="nl-NL" sz="3200" dirty="0" err="1" smtClean="0"/>
              <a:t>with</a:t>
            </a:r>
            <a:r>
              <a:rPr lang="nl-NL" sz="3200" dirty="0" smtClean="0"/>
              <a:t> </a:t>
            </a:r>
            <a:r>
              <a:rPr lang="nl-NL" sz="3200" dirty="0" err="1" smtClean="0"/>
              <a:t>each</a:t>
            </a:r>
            <a:r>
              <a:rPr lang="nl-NL" sz="3200" dirty="0" smtClean="0"/>
              <a:t> </a:t>
            </a:r>
            <a:r>
              <a:rPr lang="nl-NL" sz="3200" dirty="0" err="1" smtClean="0"/>
              <a:t>other</a:t>
            </a:r>
            <a:r>
              <a:rPr lang="nl-NL" sz="3200" dirty="0" smtClean="0"/>
              <a:t> is </a:t>
            </a:r>
            <a:r>
              <a:rPr lang="nl-NL" sz="3200" dirty="0" err="1" smtClean="0"/>
              <a:t>related</a:t>
            </a:r>
            <a:r>
              <a:rPr lang="nl-NL" sz="3200" dirty="0" smtClean="0"/>
              <a:t> </a:t>
            </a:r>
            <a:r>
              <a:rPr lang="nl-NL" sz="3200" dirty="0" err="1" smtClean="0"/>
              <a:t>to</a:t>
            </a:r>
            <a:r>
              <a:rPr lang="nl-NL" sz="3200" dirty="0" smtClean="0"/>
              <a:t> </a:t>
            </a:r>
            <a:r>
              <a:rPr lang="nl-NL" sz="3200" dirty="0" err="1" smtClean="0"/>
              <a:t>their</a:t>
            </a:r>
            <a:r>
              <a:rPr lang="nl-NL" sz="3200" dirty="0" smtClean="0"/>
              <a:t> culture </a:t>
            </a:r>
            <a:r>
              <a:rPr lang="nl-NL" sz="3200" dirty="0" err="1" smtClean="0"/>
              <a:t>and</a:t>
            </a:r>
            <a:r>
              <a:rPr lang="nl-NL" sz="3200" dirty="0" smtClean="0"/>
              <a:t> </a:t>
            </a:r>
            <a:r>
              <a:rPr lang="nl-NL" sz="3200" dirty="0" err="1" smtClean="0"/>
              <a:t>its</a:t>
            </a:r>
            <a:r>
              <a:rPr lang="nl-NL" sz="3200" dirty="0" smtClean="0"/>
              <a:t> </a:t>
            </a:r>
            <a:r>
              <a:rPr lang="nl-NL" sz="3200" dirty="0" err="1" smtClean="0"/>
              <a:t>dominating</a:t>
            </a:r>
            <a:r>
              <a:rPr lang="nl-NL" sz="3200" dirty="0" smtClean="0"/>
              <a:t> </a:t>
            </a:r>
            <a:r>
              <a:rPr lang="nl-NL" sz="3200" dirty="0" err="1" smtClean="0"/>
              <a:t>values</a:t>
            </a:r>
            <a:r>
              <a:rPr lang="nl-NL" sz="3200" dirty="0" smtClean="0"/>
              <a:t>, e.g. </a:t>
            </a:r>
            <a:r>
              <a:rPr lang="nl-NL" sz="3200" dirty="0" err="1" smtClean="0"/>
              <a:t>autonomy</a:t>
            </a:r>
            <a:r>
              <a:rPr lang="nl-NL" sz="3200" dirty="0" smtClean="0"/>
              <a:t>, </a:t>
            </a:r>
            <a:r>
              <a:rPr lang="nl-NL" sz="3200" dirty="0" err="1" smtClean="0"/>
              <a:t>self</a:t>
            </a:r>
            <a:r>
              <a:rPr lang="nl-NL" sz="3200" dirty="0" smtClean="0"/>
              <a:t> image, </a:t>
            </a:r>
            <a:r>
              <a:rPr lang="nl-NL" sz="3200" dirty="0" err="1" smtClean="0"/>
              <a:t>tolerance</a:t>
            </a:r>
            <a:r>
              <a:rPr lang="nl-NL" sz="3200" dirty="0" smtClean="0"/>
              <a:t> </a:t>
            </a:r>
            <a:r>
              <a:rPr lang="nl-NL" sz="3200" dirty="0" err="1" smtClean="0"/>
              <a:t>and</a:t>
            </a:r>
            <a:r>
              <a:rPr lang="nl-NL" sz="3200" dirty="0" smtClean="0"/>
              <a:t> respect;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nl-NL" sz="3200" dirty="0" err="1" smtClean="0"/>
              <a:t>What</a:t>
            </a:r>
            <a:r>
              <a:rPr lang="nl-NL" sz="3200" dirty="0" smtClean="0"/>
              <a:t> kind of (</a:t>
            </a:r>
            <a:r>
              <a:rPr lang="nl-NL" sz="3200" dirty="0" err="1" smtClean="0"/>
              <a:t>experiential</a:t>
            </a:r>
            <a:r>
              <a:rPr lang="nl-NL" sz="3200" dirty="0" smtClean="0"/>
              <a:t>) </a:t>
            </a:r>
            <a:r>
              <a:rPr lang="nl-NL" sz="3200" dirty="0" err="1" smtClean="0"/>
              <a:t>knowledge</a:t>
            </a:r>
            <a:r>
              <a:rPr lang="nl-NL" sz="3200" dirty="0" smtClean="0"/>
              <a:t> do </a:t>
            </a:r>
            <a:r>
              <a:rPr lang="nl-NL" sz="3200" dirty="0" err="1" smtClean="0"/>
              <a:t>students</a:t>
            </a:r>
            <a:r>
              <a:rPr lang="nl-NL" sz="3200" dirty="0" smtClean="0"/>
              <a:t> </a:t>
            </a:r>
            <a:r>
              <a:rPr lang="nl-NL" sz="3200" dirty="0" err="1" smtClean="0"/>
              <a:t>bring</a:t>
            </a:r>
            <a:r>
              <a:rPr lang="nl-NL" sz="3200" dirty="0" smtClean="0"/>
              <a:t> </a:t>
            </a:r>
            <a:r>
              <a:rPr lang="nl-NL" sz="3200" dirty="0" err="1" smtClean="0"/>
              <a:t>to</a:t>
            </a:r>
            <a:r>
              <a:rPr lang="nl-NL" sz="3200" dirty="0" smtClean="0"/>
              <a:t> the </a:t>
            </a:r>
            <a:r>
              <a:rPr lang="nl-NL" sz="3200" dirty="0" err="1" smtClean="0"/>
              <a:t>fore</a:t>
            </a:r>
            <a:r>
              <a:rPr lang="nl-NL" sz="3200" dirty="0" smtClean="0"/>
              <a:t>, </a:t>
            </a:r>
            <a:r>
              <a:rPr lang="nl-NL" sz="3200" dirty="0" err="1" smtClean="0"/>
              <a:t>from</a:t>
            </a:r>
            <a:r>
              <a:rPr lang="nl-NL" sz="3200" dirty="0" smtClean="0"/>
              <a:t> </a:t>
            </a:r>
            <a:r>
              <a:rPr lang="nl-NL" sz="3200" dirty="0" err="1" smtClean="0"/>
              <a:t>their</a:t>
            </a:r>
            <a:r>
              <a:rPr lang="nl-NL" sz="3200" dirty="0" smtClean="0"/>
              <a:t>/</a:t>
            </a:r>
            <a:r>
              <a:rPr lang="nl-NL" sz="3200" dirty="0" err="1" smtClean="0"/>
              <a:t>their</a:t>
            </a:r>
            <a:r>
              <a:rPr lang="nl-NL" sz="3200" dirty="0" smtClean="0"/>
              <a:t> </a:t>
            </a:r>
            <a:r>
              <a:rPr lang="nl-NL" sz="3200" dirty="0" err="1" smtClean="0"/>
              <a:t>culture’s</a:t>
            </a:r>
            <a:r>
              <a:rPr lang="nl-NL" sz="3200" dirty="0" smtClean="0"/>
              <a:t> past?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nl-NL" sz="3200" dirty="0" smtClean="0"/>
              <a:t>Last but </a:t>
            </a:r>
            <a:r>
              <a:rPr lang="nl-NL" sz="3200" dirty="0" err="1" smtClean="0"/>
              <a:t>not</a:t>
            </a:r>
            <a:r>
              <a:rPr lang="nl-NL" sz="3200" dirty="0" smtClean="0"/>
              <a:t> </a:t>
            </a:r>
            <a:r>
              <a:rPr lang="nl-NL" sz="3200" dirty="0" err="1" smtClean="0"/>
              <a:t>least</a:t>
            </a:r>
            <a:r>
              <a:rPr lang="nl-NL" sz="3200" dirty="0" smtClean="0"/>
              <a:t>: </a:t>
            </a:r>
            <a:r>
              <a:rPr lang="nl-NL" sz="3200" dirty="0" err="1" smtClean="0"/>
              <a:t>creation</a:t>
            </a:r>
            <a:r>
              <a:rPr lang="nl-NL" sz="3200" dirty="0" smtClean="0"/>
              <a:t> of a safe </a:t>
            </a:r>
            <a:r>
              <a:rPr lang="nl-NL" sz="3200" dirty="0" err="1" smtClean="0"/>
              <a:t>space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674356628"/>
      </p:ext>
    </p:extLst>
  </p:cSld>
  <p:clrMapOvr>
    <a:masterClrMapping/>
  </p:clrMapOvr>
  <p:transition xmlns:p14="http://schemas.microsoft.com/office/powerpoint/2010/main" spd="med">
    <p:fade/>
  </p:transition>
</p:sld>
</file>

<file path=ppt/theme/theme1.xml><?xml version="1.0" encoding="utf-8"?>
<a:theme xmlns:a="http://schemas.openxmlformats.org/drawingml/2006/main" name="1_Basis N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RU_PPT_NL_Algemeen" id="{86836686-F471-7742-B28E-E98D69952499}" vid="{2BAC25B1-1415-3B4E-A156-CFC38684E8EB}"/>
    </a:ext>
  </a:extLst>
</a:theme>
</file>

<file path=ppt/theme/theme2.xml><?xml version="1.0" encoding="utf-8"?>
<a:theme xmlns:a="http://schemas.openxmlformats.org/drawingml/2006/main" name="Titel N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RU_PPT_NL_Algemeen" id="{86836686-F471-7742-B28E-E98D69952499}" vid="{F5B933A8-1ED1-BC44-8E12-2C8117424C5F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RU_PPT_NL_Algemeen</Template>
  <TotalTime>3957</TotalTime>
  <Words>303</Words>
  <Application>Microsoft Macintosh PowerPoint</Application>
  <PresentationFormat>Aangepast</PresentationFormat>
  <Paragraphs>49</Paragraphs>
  <Slides>7</Slides>
  <Notes>4</Notes>
  <HiddenSlides>0</HiddenSlides>
  <MMClips>0</MMClips>
  <ScaleCrop>false</ScaleCrop>
  <HeadingPairs>
    <vt:vector size="6" baseType="variant"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0" baseType="lpstr">
      <vt:lpstr>1_Basis NL</vt:lpstr>
      <vt:lpstr>Titel NL</vt:lpstr>
      <vt:lpstr>MSPhotoEd.3</vt:lpstr>
      <vt:lpstr>PowerPoint-presentatie</vt:lpstr>
      <vt:lpstr>Dialogue</vt:lpstr>
      <vt:lpstr>Daily practices: interreligious meetings in the Netherlands</vt:lpstr>
      <vt:lpstr>Theoretical framework: hermeneutic-communicative  teaching &amp; learning</vt:lpstr>
      <vt:lpstr>Research: research questions</vt:lpstr>
      <vt:lpstr>Findings: for succesful interreligious education</vt:lpstr>
      <vt:lpstr>Findings: for the context of interreligious education</vt:lpstr>
    </vt:vector>
  </TitlesOfParts>
  <Company>Radboud Universiteit Nijmegen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Kramer, I.J. (Ilja)</dc:creator>
  <cp:lastModifiedBy>Ina ter Avest</cp:lastModifiedBy>
  <cp:revision>66</cp:revision>
  <cp:lastPrinted>2017-01-24T09:58:55Z</cp:lastPrinted>
  <dcterms:created xsi:type="dcterms:W3CDTF">2017-03-20T07:59:42Z</dcterms:created>
  <dcterms:modified xsi:type="dcterms:W3CDTF">2023-05-23T11:12:25Z</dcterms:modified>
</cp:coreProperties>
</file>