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F5ECC632-C1B5-48C0-B325-DED18CDEAB61}" type="datetimeFigureOut">
              <a:rPr lang="en-US" smtClean="0"/>
              <a:t>10/26/2023</a:t>
            </a:fld>
            <a:endParaRPr lang="en-US"/>
          </a:p>
        </p:txBody>
      </p:sp>
      <p:sp>
        <p:nvSpPr>
          <p:cNvPr id="17" name="Slide Number Placeholder 16"/>
          <p:cNvSpPr>
            <a:spLocks noGrp="1"/>
          </p:cNvSpPr>
          <p:nvPr>
            <p:ph type="sldNum" sz="quarter" idx="11"/>
          </p:nvPr>
        </p:nvSpPr>
        <p:spPr/>
        <p:txBody>
          <a:bodyPr/>
          <a:lstStyle/>
          <a:p>
            <a:fld id="{E2A31B7C-2120-4616-A3A6-4BE96F4D3CF2}"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CC632-C1B5-48C0-B325-DED18CDEAB6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31B7C-2120-4616-A3A6-4BE96F4D3C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CC632-C1B5-48C0-B325-DED18CDEAB6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31B7C-2120-4616-A3A6-4BE96F4D3CF2}"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F5ECC632-C1B5-48C0-B325-DED18CDEAB61}" type="datetimeFigureOut">
              <a:rPr lang="en-US" smtClean="0"/>
              <a:t>10/26/2023</a:t>
            </a:fld>
            <a:endParaRPr lang="en-US"/>
          </a:p>
        </p:txBody>
      </p:sp>
      <p:sp>
        <p:nvSpPr>
          <p:cNvPr id="12" name="Slide Number Placeholder 11"/>
          <p:cNvSpPr>
            <a:spLocks noGrp="1"/>
          </p:cNvSpPr>
          <p:nvPr>
            <p:ph type="sldNum" sz="quarter" idx="15"/>
          </p:nvPr>
        </p:nvSpPr>
        <p:spPr/>
        <p:txBody>
          <a:bodyPr/>
          <a:lstStyle/>
          <a:p>
            <a:fld id="{E2A31B7C-2120-4616-A3A6-4BE96F4D3CF2}"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F5ECC632-C1B5-48C0-B325-DED18CDEAB61}" type="datetimeFigureOut">
              <a:rPr lang="en-US" smtClean="0"/>
              <a:t>10/26/2023</a:t>
            </a:fld>
            <a:endParaRPr lang="en-US"/>
          </a:p>
        </p:txBody>
      </p:sp>
      <p:sp>
        <p:nvSpPr>
          <p:cNvPr id="14" name="Slide Number Placeholder 13"/>
          <p:cNvSpPr>
            <a:spLocks noGrp="1"/>
          </p:cNvSpPr>
          <p:nvPr>
            <p:ph type="sldNum" sz="quarter" idx="11"/>
          </p:nvPr>
        </p:nvSpPr>
        <p:spPr/>
        <p:txBody>
          <a:bodyPr/>
          <a:lstStyle/>
          <a:p>
            <a:fld id="{E2A31B7C-2120-4616-A3A6-4BE96F4D3CF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F5ECC632-C1B5-48C0-B325-DED18CDEAB61}" type="datetimeFigureOut">
              <a:rPr lang="en-US" smtClean="0"/>
              <a:t>10/26/2023</a:t>
            </a:fld>
            <a:endParaRPr lang="en-US"/>
          </a:p>
        </p:txBody>
      </p:sp>
      <p:sp>
        <p:nvSpPr>
          <p:cNvPr id="12" name="Slide Number Placeholder 11"/>
          <p:cNvSpPr>
            <a:spLocks noGrp="1"/>
          </p:cNvSpPr>
          <p:nvPr>
            <p:ph type="sldNum" sz="quarter" idx="16"/>
          </p:nvPr>
        </p:nvSpPr>
        <p:spPr/>
        <p:txBody>
          <a:bodyPr/>
          <a:lstStyle/>
          <a:p>
            <a:fld id="{E2A31B7C-2120-4616-A3A6-4BE96F4D3CF2}"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F5ECC632-C1B5-48C0-B325-DED18CDEAB61}" type="datetimeFigureOut">
              <a:rPr lang="en-US" smtClean="0"/>
              <a:t>10/26/2023</a:t>
            </a:fld>
            <a:endParaRPr lang="en-US"/>
          </a:p>
        </p:txBody>
      </p:sp>
      <p:sp>
        <p:nvSpPr>
          <p:cNvPr id="12" name="Slide Number Placeholder 11"/>
          <p:cNvSpPr>
            <a:spLocks noGrp="1"/>
          </p:cNvSpPr>
          <p:nvPr>
            <p:ph type="sldNum" sz="quarter" idx="17"/>
          </p:nvPr>
        </p:nvSpPr>
        <p:spPr/>
        <p:txBody>
          <a:bodyPr/>
          <a:lstStyle/>
          <a:p>
            <a:fld id="{E2A31B7C-2120-4616-A3A6-4BE96F4D3CF2}"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F5ECC632-C1B5-48C0-B325-DED18CDEAB61}" type="datetimeFigureOut">
              <a:rPr lang="en-US" smtClean="0"/>
              <a:t>10/26/2023</a:t>
            </a:fld>
            <a:endParaRPr lang="en-US"/>
          </a:p>
        </p:txBody>
      </p:sp>
      <p:sp>
        <p:nvSpPr>
          <p:cNvPr id="16" name="Slide Number Placeholder 15"/>
          <p:cNvSpPr>
            <a:spLocks noGrp="1"/>
          </p:cNvSpPr>
          <p:nvPr>
            <p:ph type="sldNum" sz="quarter" idx="11"/>
          </p:nvPr>
        </p:nvSpPr>
        <p:spPr/>
        <p:txBody>
          <a:bodyPr/>
          <a:lstStyle/>
          <a:p>
            <a:fld id="{E2A31B7C-2120-4616-A3A6-4BE96F4D3CF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5ECC632-C1B5-48C0-B325-DED18CDEAB61}" type="datetimeFigureOut">
              <a:rPr lang="en-US" smtClean="0"/>
              <a:t>10/26/2023</a:t>
            </a:fld>
            <a:endParaRPr lang="en-US"/>
          </a:p>
        </p:txBody>
      </p:sp>
      <p:sp>
        <p:nvSpPr>
          <p:cNvPr id="8" name="Slide Number Placeholder 7"/>
          <p:cNvSpPr>
            <a:spLocks noGrp="1"/>
          </p:cNvSpPr>
          <p:nvPr>
            <p:ph type="sldNum" sz="quarter" idx="11"/>
          </p:nvPr>
        </p:nvSpPr>
        <p:spPr/>
        <p:txBody>
          <a:bodyPr/>
          <a:lstStyle/>
          <a:p>
            <a:fld id="{E2A31B7C-2120-4616-A3A6-4BE96F4D3CF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F5ECC632-C1B5-48C0-B325-DED18CDEAB61}" type="datetimeFigureOut">
              <a:rPr lang="en-US" smtClean="0"/>
              <a:t>10/26/2023</a:t>
            </a:fld>
            <a:endParaRPr lang="en-US"/>
          </a:p>
        </p:txBody>
      </p:sp>
      <p:sp>
        <p:nvSpPr>
          <p:cNvPr id="19" name="Slide Number Placeholder 18"/>
          <p:cNvSpPr>
            <a:spLocks noGrp="1"/>
          </p:cNvSpPr>
          <p:nvPr>
            <p:ph type="sldNum" sz="quarter" idx="16"/>
          </p:nvPr>
        </p:nvSpPr>
        <p:spPr/>
        <p:txBody>
          <a:bodyPr/>
          <a:lstStyle/>
          <a:p>
            <a:fld id="{E2A31B7C-2120-4616-A3A6-4BE96F4D3CF2}"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F5ECC632-C1B5-48C0-B325-DED18CDEAB61}" type="datetimeFigureOut">
              <a:rPr lang="en-US" smtClean="0"/>
              <a:t>10/26/2023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2A31B7C-2120-4616-A3A6-4BE96F4D3CF2}"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5ECC632-C1B5-48C0-B325-DED18CDEAB61}" type="datetimeFigureOut">
              <a:rPr lang="en-US" smtClean="0"/>
              <a:t>10/26/2023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2A31B7C-2120-4616-A3A6-4BE96F4D3CF2}"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tx1">
              <a:lumMod val="95000"/>
            </a:schemeClr>
          </a:solidFill>
        </p:spPr>
        <p:style>
          <a:lnRef idx="0">
            <a:schemeClr val="accent4"/>
          </a:lnRef>
          <a:fillRef idx="3">
            <a:schemeClr val="accent4"/>
          </a:fillRef>
          <a:effectRef idx="3">
            <a:schemeClr val="accent4"/>
          </a:effectRef>
          <a:fontRef idx="minor">
            <a:schemeClr val="lt1"/>
          </a:fontRef>
        </p:style>
        <p:txBody>
          <a:bodyPr/>
          <a:lstStyle/>
          <a:p>
            <a:pPr>
              <a:spcBef>
                <a:spcPts val="0"/>
              </a:spcBef>
            </a:pPr>
            <a:r>
              <a:rPr lang="en-US" sz="1400" b="1" dirty="0"/>
              <a:t>(</a:t>
            </a:r>
            <a:r>
              <a:rPr lang="id-ID" sz="1400" b="1" dirty="0"/>
              <a:t>Sebuah Studi Kualitatif </a:t>
            </a:r>
            <a:endParaRPr lang="en-US" sz="1400" dirty="0"/>
          </a:p>
          <a:p>
            <a:pPr>
              <a:spcBef>
                <a:spcPts val="0"/>
              </a:spcBef>
            </a:pPr>
            <a:r>
              <a:rPr lang="en-US" sz="1400" b="1" dirty="0" err="1"/>
              <a:t>pada</a:t>
            </a:r>
            <a:r>
              <a:rPr lang="en-US" sz="1400" b="1" dirty="0"/>
              <a:t> </a:t>
            </a:r>
            <a:r>
              <a:rPr lang="en-US" sz="1400" b="1" dirty="0" err="1"/>
              <a:t>Delapan</a:t>
            </a:r>
            <a:r>
              <a:rPr lang="en-US" sz="1400" b="1" dirty="0"/>
              <a:t> </a:t>
            </a:r>
            <a:r>
              <a:rPr lang="id-ID" sz="1400" b="1" dirty="0"/>
              <a:t>Kelurahan Pesisir Kota Kupang</a:t>
            </a:r>
            <a:r>
              <a:rPr lang="en-US" sz="1400" b="1" dirty="0"/>
              <a:t>)</a:t>
            </a:r>
            <a:endParaRPr lang="en-US" sz="1400" dirty="0"/>
          </a:p>
        </p:txBody>
      </p:sp>
      <p:sp>
        <p:nvSpPr>
          <p:cNvPr id="2" name="Title 1"/>
          <p:cNvSpPr>
            <a:spLocks noGrp="1"/>
          </p:cNvSpPr>
          <p:nvPr>
            <p:ph type="title"/>
          </p:nvPr>
        </p:nvSpPr>
        <p:spPr>
          <a:xfrm>
            <a:off x="2565400" y="2438400"/>
            <a:ext cx="4013200" cy="558800"/>
          </a:xfrm>
          <a:solidFill>
            <a:srgbClr val="DDDDDD"/>
          </a:solidFill>
        </p:spPr>
        <p:txBody>
          <a:bodyPr>
            <a:noAutofit/>
          </a:bodyPr>
          <a:lstStyle/>
          <a:p>
            <a:r>
              <a:rPr lang="id-ID" sz="1200" dirty="0">
                <a:effectLst/>
                <a:latin typeface="Narkisim" panose="020E0502050101010101" pitchFamily="34" charset="-79"/>
                <a:cs typeface="Narkisim" panose="020E0502050101010101" pitchFamily="34" charset="-79"/>
              </a:rPr>
              <a:t>DAMPAK SIKLON TROPIK SEROJA</a:t>
            </a:r>
            <a:br>
              <a:rPr lang="en-US" sz="1200" dirty="0">
                <a:effectLst/>
                <a:latin typeface="Narkisim" panose="020E0502050101010101" pitchFamily="34" charset="-79"/>
                <a:cs typeface="Narkisim" panose="020E0502050101010101" pitchFamily="34" charset="-79"/>
              </a:rPr>
            </a:br>
            <a:r>
              <a:rPr lang="id-ID" sz="1200" dirty="0">
                <a:effectLst/>
                <a:latin typeface="Narkisim" panose="020E0502050101010101" pitchFamily="34" charset="-79"/>
                <a:cs typeface="Narkisim" panose="020E0502050101010101" pitchFamily="34" charset="-79"/>
              </a:rPr>
              <a:t>BAGI PEREMPUAN/ISTRI NELAYAN LINTAS </a:t>
            </a:r>
            <a:r>
              <a:rPr lang="en-US" sz="1200" dirty="0">
                <a:effectLst/>
                <a:latin typeface="Narkisim" panose="020E0502050101010101" pitchFamily="34" charset="-79"/>
                <a:cs typeface="Narkisim" panose="020E0502050101010101" pitchFamily="34" charset="-79"/>
              </a:rPr>
              <a:t>AGAMA </a:t>
            </a:r>
            <a:br>
              <a:rPr lang="en-US" sz="1200" dirty="0">
                <a:effectLst/>
                <a:latin typeface="Narkisim" panose="020E0502050101010101" pitchFamily="34" charset="-79"/>
                <a:cs typeface="Narkisim" panose="020E0502050101010101" pitchFamily="34" charset="-79"/>
              </a:rPr>
            </a:br>
            <a:r>
              <a:rPr lang="en-US" sz="1200" dirty="0">
                <a:effectLst/>
                <a:latin typeface="Narkisim" panose="020E0502050101010101" pitchFamily="34" charset="-79"/>
                <a:cs typeface="Narkisim" panose="020E0502050101010101" pitchFamily="34" charset="-79"/>
              </a:rPr>
              <a:t>DI</a:t>
            </a:r>
            <a:r>
              <a:rPr lang="id-ID" sz="1200" dirty="0">
                <a:effectLst/>
                <a:latin typeface="Narkisim" panose="020E0502050101010101" pitchFamily="34" charset="-79"/>
                <a:cs typeface="Narkisim" panose="020E0502050101010101" pitchFamily="34" charset="-79"/>
              </a:rPr>
              <a:t> PESISIR KOTA KUPANG</a:t>
            </a:r>
            <a:endParaRPr lang="en-US" sz="1200" dirty="0">
              <a:latin typeface="Narkisim" panose="020E0502050101010101" pitchFamily="34" charset="-79"/>
              <a:cs typeface="Narkisim" panose="020E0502050101010101" pitchFamily="34" charset="-79"/>
            </a:endParaRPr>
          </a:p>
        </p:txBody>
      </p:sp>
      <p:sp>
        <p:nvSpPr>
          <p:cNvPr id="4" name="Text Box 5"/>
          <p:cNvSpPr txBox="1"/>
          <p:nvPr/>
        </p:nvSpPr>
        <p:spPr>
          <a:xfrm>
            <a:off x="533400" y="294736"/>
            <a:ext cx="1905000" cy="1066800"/>
          </a:xfrm>
          <a:prstGeom prst="rect">
            <a:avLst/>
          </a:prstGeom>
          <a:solidFill>
            <a:schemeClr val="tx1">
              <a:lumMod val="95000"/>
            </a:schemeClr>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600" b="1" dirty="0">
                <a:solidFill>
                  <a:srgbClr val="002060"/>
                </a:solidFill>
                <a:effectLst/>
                <a:latin typeface="Monotype Corsiva"/>
                <a:ea typeface="Calibri"/>
                <a:cs typeface="Narkisim"/>
              </a:rPr>
              <a:t>Netherlands-Indonesia Consortium for </a:t>
            </a:r>
            <a:endParaRPr lang="en-US" sz="1600" dirty="0">
              <a:effectLst/>
              <a:latin typeface="Times New Roman"/>
              <a:ea typeface="Calibri"/>
              <a:cs typeface="Times New Roman"/>
            </a:endParaRPr>
          </a:p>
          <a:p>
            <a:pPr>
              <a:spcAft>
                <a:spcPts val="0"/>
              </a:spcAft>
            </a:pPr>
            <a:r>
              <a:rPr lang="en-US" sz="1600" b="1" dirty="0">
                <a:solidFill>
                  <a:srgbClr val="002060"/>
                </a:solidFill>
                <a:effectLst/>
                <a:latin typeface="Monotype Corsiva"/>
                <a:ea typeface="Calibri"/>
                <a:cs typeface="Narkisim"/>
              </a:rPr>
              <a:t>Muslim-Christian </a:t>
            </a:r>
            <a:endParaRPr lang="en-US" sz="1600" dirty="0">
              <a:effectLst/>
              <a:latin typeface="Times New Roman"/>
              <a:ea typeface="Calibri"/>
              <a:cs typeface="Times New Roman"/>
            </a:endParaRPr>
          </a:p>
          <a:p>
            <a:pPr>
              <a:spcAft>
                <a:spcPts val="0"/>
              </a:spcAft>
            </a:pPr>
            <a:r>
              <a:rPr lang="en-US" sz="1600" b="1" dirty="0">
                <a:solidFill>
                  <a:srgbClr val="002060"/>
                </a:solidFill>
                <a:effectLst/>
                <a:latin typeface="Monotype Corsiva"/>
                <a:ea typeface="Calibri"/>
                <a:cs typeface="Narkisim"/>
              </a:rPr>
              <a:t>Relation  (NICMCR)</a:t>
            </a:r>
            <a:endParaRPr lang="en-US" sz="1600" dirty="0">
              <a:effectLst/>
              <a:latin typeface="Times New Roman"/>
              <a:ea typeface="Calibri"/>
              <a:cs typeface="Times New Roman"/>
            </a:endParaRPr>
          </a:p>
        </p:txBody>
      </p:sp>
      <p:pic>
        <p:nvPicPr>
          <p:cNvPr id="7" name="Picture 6" descr="C:\Users\JPIT\Downloads\Logo-removebg-preview.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77159"/>
            <a:ext cx="1143001" cy="1066800"/>
          </a:xfrm>
          <a:prstGeom prst="ellipse">
            <a:avLst/>
          </a:prstGeom>
          <a:ln w="3175"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G:\A Pelaksana 2022\A Koordinator 2022\Logo\Logo_JPIT Remove BG JPG.jpg"/>
          <p:cNvPicPr/>
          <p:nvPr/>
        </p:nvPicPr>
        <p:blipFill rotWithShape="1">
          <a:blip r:embed="rId3" cstate="print">
            <a:extLst>
              <a:ext uri="{28A0092B-C50C-407E-A947-70E740481C1C}">
                <a14:useLocalDpi xmlns:a14="http://schemas.microsoft.com/office/drawing/2010/main" val="0"/>
              </a:ext>
            </a:extLst>
          </a:blip>
          <a:srcRect l="12295" t="14857" r="10859" b="18286"/>
          <a:stretch/>
        </p:blipFill>
        <p:spPr bwMode="auto">
          <a:xfrm>
            <a:off x="4572000" y="378124"/>
            <a:ext cx="1384540" cy="965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9" name="Text Box 12"/>
          <p:cNvSpPr txBox="1"/>
          <p:nvPr/>
        </p:nvSpPr>
        <p:spPr>
          <a:xfrm>
            <a:off x="6553200" y="277159"/>
            <a:ext cx="2057400" cy="1118236"/>
          </a:xfrm>
          <a:prstGeom prst="rect">
            <a:avLst/>
          </a:prstGeom>
          <a:solidFill>
            <a:schemeClr val="tx1">
              <a:lumMod val="95000"/>
            </a:schemeClr>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US" sz="18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Jaringan</a:t>
            </a:r>
            <a:r>
              <a:rPr lang="en-US" sz="18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 </a:t>
            </a:r>
            <a:r>
              <a:rPr lang="en-US" sz="18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Perempuan</a:t>
            </a:r>
            <a:endParaRPr lang="en-US" sz="1200" dirty="0">
              <a:effectLst/>
              <a:latin typeface="Times New Roman"/>
              <a:ea typeface="Calibri"/>
              <a:cs typeface="Times New Roman"/>
            </a:endParaRPr>
          </a:p>
          <a:p>
            <a:pPr algn="r">
              <a:spcAft>
                <a:spcPts val="0"/>
              </a:spcAft>
            </a:pPr>
            <a:r>
              <a:rPr lang="en-US" sz="18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Indonesia </a:t>
            </a:r>
            <a:r>
              <a:rPr lang="en-US" sz="1800" b="1" dirty="0" err="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Timur</a:t>
            </a:r>
            <a:endParaRPr lang="en-US" sz="1200" dirty="0">
              <a:effectLst/>
              <a:latin typeface="Times New Roman"/>
              <a:ea typeface="Calibri"/>
              <a:cs typeface="Times New Roman"/>
            </a:endParaRPr>
          </a:p>
          <a:p>
            <a:pPr algn="r">
              <a:spcAft>
                <a:spcPts val="0"/>
              </a:spcAft>
            </a:pPr>
            <a:r>
              <a:rPr lang="en-US" sz="1000" b="1" dirty="0">
                <a:ln>
                  <a:noFill/>
                </a:ln>
                <a:solidFill>
                  <a:srgbClr val="E36C0A"/>
                </a:solidFill>
                <a:effectLst>
                  <a:outerShdw blurRad="69850" dist="43180" dir="5400000" sx="0" sy="0">
                    <a:srgbClr val="000000">
                      <a:alpha val="65000"/>
                    </a:srgbClr>
                  </a:outerShdw>
                </a:effectLst>
                <a:latin typeface="Narkisim"/>
                <a:ea typeface="Calibri"/>
                <a:cs typeface="Times New Roman"/>
              </a:rPr>
              <a:t>Jl. W.J. </a:t>
            </a:r>
            <a:r>
              <a:rPr lang="en-US" sz="1000" b="1" dirty="0" err="1">
                <a:ln>
                  <a:noFill/>
                </a:ln>
                <a:solidFill>
                  <a:srgbClr val="E36C0A"/>
                </a:solidFill>
                <a:effectLst>
                  <a:outerShdw blurRad="69850" dist="43180" dir="5400000" sx="0" sy="0">
                    <a:srgbClr val="000000">
                      <a:alpha val="65000"/>
                    </a:srgbClr>
                  </a:outerShdw>
                </a:effectLst>
                <a:latin typeface="Narkisim"/>
                <a:ea typeface="Calibri"/>
                <a:cs typeface="Times New Roman"/>
              </a:rPr>
              <a:t>Lalamentik</a:t>
            </a:r>
            <a:r>
              <a:rPr lang="en-US" sz="1000" b="1" dirty="0">
                <a:ln>
                  <a:noFill/>
                </a:ln>
                <a:solidFill>
                  <a:srgbClr val="E36C0A"/>
                </a:solidFill>
                <a:effectLst>
                  <a:outerShdw blurRad="69850" dist="43180" dir="5400000" sx="0" sy="0">
                    <a:srgbClr val="000000">
                      <a:alpha val="65000"/>
                    </a:srgbClr>
                  </a:outerShdw>
                </a:effectLst>
                <a:latin typeface="Narkisim"/>
                <a:ea typeface="Calibri"/>
                <a:cs typeface="Times New Roman"/>
              </a:rPr>
              <a:t>  No.44 </a:t>
            </a:r>
            <a:r>
              <a:rPr lang="en-US" sz="1000" b="1" dirty="0" err="1">
                <a:ln>
                  <a:noFill/>
                </a:ln>
                <a:solidFill>
                  <a:srgbClr val="E36C0A"/>
                </a:solidFill>
                <a:effectLst>
                  <a:outerShdw blurRad="69850" dist="43180" dir="5400000" sx="0" sy="0">
                    <a:srgbClr val="000000">
                      <a:alpha val="65000"/>
                    </a:srgbClr>
                  </a:outerShdw>
                </a:effectLst>
                <a:latin typeface="Narkisim"/>
                <a:ea typeface="Calibri"/>
                <a:cs typeface="Times New Roman"/>
              </a:rPr>
              <a:t>Kupang</a:t>
            </a:r>
            <a:endParaRPr lang="en-US" sz="1200" dirty="0">
              <a:effectLst/>
              <a:latin typeface="Times New Roman"/>
              <a:ea typeface="Calibri"/>
              <a:cs typeface="Times New Roman"/>
            </a:endParaRPr>
          </a:p>
          <a:p>
            <a:pPr algn="r">
              <a:spcAft>
                <a:spcPts val="0"/>
              </a:spcAft>
            </a:pPr>
            <a:r>
              <a:rPr lang="en-US" sz="1000" b="1" dirty="0">
                <a:ln>
                  <a:noFill/>
                </a:ln>
                <a:solidFill>
                  <a:srgbClr val="E36C0A"/>
                </a:solidFill>
                <a:effectLst>
                  <a:outerShdw blurRad="69850" dist="43180" dir="5400000" sx="0" sy="0">
                    <a:srgbClr val="000000">
                      <a:alpha val="65000"/>
                    </a:srgbClr>
                  </a:outerShdw>
                </a:effectLst>
                <a:latin typeface="Narkisim"/>
                <a:ea typeface="Calibri"/>
                <a:cs typeface="Times New Roman"/>
              </a:rPr>
              <a:t>Nusa Tenggara </a:t>
            </a:r>
            <a:r>
              <a:rPr lang="en-US" sz="1000" b="1" dirty="0" err="1">
                <a:ln>
                  <a:noFill/>
                </a:ln>
                <a:solidFill>
                  <a:srgbClr val="E36C0A"/>
                </a:solidFill>
                <a:effectLst>
                  <a:outerShdw blurRad="69850" dist="43180" dir="5400000" sx="0" sy="0">
                    <a:srgbClr val="000000">
                      <a:alpha val="65000"/>
                    </a:srgbClr>
                  </a:outerShdw>
                </a:effectLst>
                <a:latin typeface="Narkisim"/>
                <a:ea typeface="Calibri"/>
                <a:cs typeface="Times New Roman"/>
              </a:rPr>
              <a:t>Timur</a:t>
            </a:r>
            <a:r>
              <a:rPr lang="en-US" sz="1000" b="1" dirty="0">
                <a:ln>
                  <a:noFill/>
                </a:ln>
                <a:solidFill>
                  <a:srgbClr val="E36C0A"/>
                </a:solidFill>
                <a:effectLst>
                  <a:outerShdw blurRad="69850" dist="43180" dir="5400000" sx="0" sy="0">
                    <a:srgbClr val="000000">
                      <a:alpha val="65000"/>
                    </a:srgbClr>
                  </a:outerShdw>
                </a:effectLst>
                <a:latin typeface="Narkisim"/>
                <a:ea typeface="Calibri"/>
                <a:cs typeface="Times New Roman"/>
              </a:rPr>
              <a:t> – Indonesia</a:t>
            </a:r>
            <a:endParaRPr lang="en-US" sz="1200" dirty="0">
              <a:effectLst/>
              <a:latin typeface="Times New Roman"/>
              <a:ea typeface="Calibri"/>
              <a:cs typeface="Times New Roman"/>
            </a:endParaRPr>
          </a:p>
          <a:p>
            <a:pPr algn="r">
              <a:spcAft>
                <a:spcPts val="0"/>
              </a:spcAft>
            </a:pPr>
            <a:r>
              <a:rPr lang="en-US" sz="1000" b="1" dirty="0">
                <a:ln>
                  <a:noFill/>
                </a:ln>
                <a:solidFill>
                  <a:srgbClr val="E36C0A"/>
                </a:solidFill>
                <a:effectLst>
                  <a:outerShdw blurRad="69850" dist="43180" dir="5400000" sx="0" sy="0">
                    <a:srgbClr val="000000">
                      <a:alpha val="65000"/>
                    </a:srgbClr>
                  </a:outerShdw>
                </a:effectLst>
                <a:latin typeface="Narkisim"/>
                <a:ea typeface="Calibri"/>
                <a:cs typeface="Times New Roman"/>
              </a:rPr>
              <a:t>Email :   ChristineJPIT@gmail.com</a:t>
            </a:r>
            <a:endParaRPr lang="en-US" sz="1200" b="1" dirty="0">
              <a:effectLst/>
              <a:latin typeface="Times New Roman"/>
              <a:ea typeface="Calibri"/>
              <a:cs typeface="Times New Roman"/>
            </a:endParaRPr>
          </a:p>
          <a:p>
            <a:pPr algn="r">
              <a:spcAft>
                <a:spcPts val="0"/>
              </a:spcAft>
            </a:pPr>
            <a:r>
              <a:rPr lang="en-US" sz="1200" b="1" dirty="0">
                <a:ln w="6350" cap="flat" cmpd="sng" algn="ctr">
                  <a:solidFill>
                    <a:srgbClr val="E46C0A"/>
                  </a:solidFill>
                  <a:prstDash val="solid"/>
                  <a:round/>
                </a:ln>
                <a:solidFill>
                  <a:srgbClr val="FF0000"/>
                </a:solidFill>
                <a:effectLst>
                  <a:outerShdw blurRad="41275" dist="20320" dir="1800000" algn="tl">
                    <a:srgbClr val="000000">
                      <a:alpha val="40000"/>
                    </a:srgbClr>
                  </a:outerShdw>
                </a:effectLst>
                <a:latin typeface="Monotype Corsiva"/>
                <a:ea typeface="Calibri"/>
                <a:cs typeface="Narkisim"/>
              </a:rPr>
              <a:t> </a:t>
            </a:r>
            <a:endParaRPr lang="en-US" sz="1200" dirty="0">
              <a:effectLst/>
              <a:latin typeface="Times New Roman"/>
              <a:ea typeface="Calibri"/>
              <a:cs typeface="Times New Roman"/>
            </a:endParaRPr>
          </a:p>
          <a:p>
            <a:pPr algn="r">
              <a:spcAft>
                <a:spcPts val="0"/>
              </a:spcAft>
            </a:pPr>
            <a:r>
              <a:rPr lang="en-US" sz="1400"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 </a:t>
            </a:r>
            <a:endParaRPr lang="en-US" sz="1200" dirty="0">
              <a:effectLst/>
              <a:latin typeface="Times New Roman"/>
              <a:ea typeface="Calibri"/>
              <a:cs typeface="Times New Roman"/>
            </a:endParaRPr>
          </a:p>
          <a:p>
            <a:pPr algn="ctr">
              <a:spcAft>
                <a:spcPts val="1000"/>
              </a:spcAft>
            </a:pPr>
            <a:r>
              <a:rPr lang="en-US" sz="1400"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ffectLst/>
                <a:latin typeface="Narkisim"/>
                <a:ea typeface="Calibri"/>
                <a:cs typeface="Times New Roman"/>
              </a:rPr>
              <a:t> </a:t>
            </a:r>
            <a:endParaRPr lang="en-US" sz="1200" dirty="0">
              <a:effectLst/>
              <a:latin typeface="Times New Roman"/>
              <a:ea typeface="Calibri"/>
              <a:cs typeface="Times New Roman"/>
            </a:endParaRPr>
          </a:p>
        </p:txBody>
      </p:sp>
      <p:sp>
        <p:nvSpPr>
          <p:cNvPr id="10" name="TextBox 9"/>
          <p:cNvSpPr txBox="1"/>
          <p:nvPr/>
        </p:nvSpPr>
        <p:spPr>
          <a:xfrm>
            <a:off x="769086" y="4851106"/>
            <a:ext cx="5865962" cy="646331"/>
          </a:xfrm>
          <a:prstGeom prst="rect">
            <a:avLst/>
          </a:prstGeom>
          <a:noFill/>
        </p:spPr>
        <p:txBody>
          <a:bodyPr wrap="square" rtlCol="0">
            <a:spAutoFit/>
          </a:bodyPr>
          <a:lstStyle/>
          <a:p>
            <a:r>
              <a:rPr lang="en-US" b="1" dirty="0" err="1">
                <a:latin typeface="Californian FB" panose="0207040306080B030204" pitchFamily="18" charset="0"/>
              </a:rPr>
              <a:t>Penulis</a:t>
            </a:r>
            <a:r>
              <a:rPr lang="en-US" b="1" dirty="0">
                <a:latin typeface="Californian FB" panose="0207040306080B030204" pitchFamily="18" charset="0"/>
              </a:rPr>
              <a:t> 			:   Linda </a:t>
            </a:r>
            <a:r>
              <a:rPr lang="en-US" b="1" dirty="0" err="1">
                <a:latin typeface="Californian FB" panose="0207040306080B030204" pitchFamily="18" charset="0"/>
              </a:rPr>
              <a:t>Rupidara</a:t>
            </a:r>
            <a:endParaRPr lang="en-US" b="1" dirty="0">
              <a:latin typeface="Californian FB" panose="0207040306080B030204" pitchFamily="18" charset="0"/>
            </a:endParaRPr>
          </a:p>
          <a:p>
            <a:r>
              <a:rPr lang="en-US" b="1" dirty="0" err="1">
                <a:latin typeface="Californian FB" panose="0207040306080B030204" pitchFamily="18" charset="0"/>
              </a:rPr>
              <a:t>Penelaah</a:t>
            </a:r>
            <a:r>
              <a:rPr lang="en-US" b="1" dirty="0">
                <a:latin typeface="Californian FB" panose="0207040306080B030204" pitchFamily="18" charset="0"/>
              </a:rPr>
              <a:t> Internal 		:   </a:t>
            </a:r>
            <a:r>
              <a:rPr lang="en-US" b="1" dirty="0" err="1">
                <a:latin typeface="Californian FB" panose="0207040306080B030204" pitchFamily="18" charset="0"/>
              </a:rPr>
              <a:t>Liliya</a:t>
            </a:r>
            <a:r>
              <a:rPr lang="en-US" b="1" dirty="0">
                <a:latin typeface="Californian FB" panose="0207040306080B030204" pitchFamily="18" charset="0"/>
              </a:rPr>
              <a:t> </a:t>
            </a:r>
            <a:r>
              <a:rPr lang="en-US" b="1" dirty="0" err="1">
                <a:latin typeface="Californian FB" panose="0207040306080B030204" pitchFamily="18" charset="0"/>
              </a:rPr>
              <a:t>Wetangterah</a:t>
            </a:r>
            <a:endParaRPr lang="en-US" b="1" dirty="0">
              <a:latin typeface="Californian FB" panose="0207040306080B030204" pitchFamily="18" charset="0"/>
            </a:endParaRPr>
          </a:p>
        </p:txBody>
      </p:sp>
      <p:sp>
        <p:nvSpPr>
          <p:cNvPr id="11" name="Rectangle 10"/>
          <p:cNvSpPr/>
          <p:nvPr/>
        </p:nvSpPr>
        <p:spPr>
          <a:xfrm>
            <a:off x="802741" y="4343400"/>
            <a:ext cx="6705600" cy="369332"/>
          </a:xfrm>
          <a:prstGeom prst="rect">
            <a:avLst/>
          </a:prstGeom>
        </p:spPr>
        <p:txBody>
          <a:bodyPr wrap="square">
            <a:spAutoFit/>
          </a:bodyPr>
          <a:lstStyle/>
          <a:p>
            <a:r>
              <a:rPr lang="en-US" b="1" dirty="0" err="1">
                <a:latin typeface="Californian FB" panose="0207040306080B030204" pitchFamily="18" charset="0"/>
                <a:cs typeface="Narkisim" panose="020E0502050101010101" pitchFamily="34" charset="-79"/>
              </a:rPr>
              <a:t>Penanggungjawab</a:t>
            </a:r>
            <a:r>
              <a:rPr lang="en-US" b="1" dirty="0">
                <a:latin typeface="Californian FB" panose="0207040306080B030204" pitchFamily="18" charset="0"/>
                <a:cs typeface="Narkisim" panose="020E0502050101010101" pitchFamily="34" charset="-79"/>
              </a:rPr>
              <a:t>   	:   Christine Tri </a:t>
            </a:r>
            <a:r>
              <a:rPr lang="en-US" b="1" dirty="0" err="1">
                <a:latin typeface="Californian FB" panose="0207040306080B030204" pitchFamily="18" charset="0"/>
                <a:cs typeface="Narkisim" panose="020E0502050101010101" pitchFamily="34" charset="-79"/>
              </a:rPr>
              <a:t>Handayani</a:t>
            </a:r>
            <a:endParaRPr lang="en-US" b="1" dirty="0">
              <a:latin typeface="Californian FB" panose="0207040306080B030204" pitchFamily="18" charset="0"/>
              <a:cs typeface="Narkisim" panose="020E0502050101010101" pitchFamily="34" charset="-79"/>
            </a:endParaRPr>
          </a:p>
        </p:txBody>
      </p:sp>
      <p:grpSp>
        <p:nvGrpSpPr>
          <p:cNvPr id="13" name="Group 12"/>
          <p:cNvGrpSpPr>
            <a:grpSpLocks/>
          </p:cNvGrpSpPr>
          <p:nvPr/>
        </p:nvGrpSpPr>
        <p:grpSpPr bwMode="auto">
          <a:xfrm>
            <a:off x="826160" y="6099174"/>
            <a:ext cx="7366635" cy="347345"/>
            <a:chOff x="321" y="14850"/>
            <a:chExt cx="11601" cy="547"/>
          </a:xfrm>
        </p:grpSpPr>
        <p:sp>
          <p:nvSpPr>
            <p:cNvPr id="14" name="Rectangle 13"/>
            <p:cNvSpPr>
              <a:spLocks noChangeArrowheads="1"/>
            </p:cNvSpPr>
            <p:nvPr/>
          </p:nvSpPr>
          <p:spPr bwMode="auto">
            <a:xfrm>
              <a:off x="374" y="14903"/>
              <a:ext cx="9346" cy="432"/>
            </a:xfrm>
            <a:prstGeom prst="rect">
              <a:avLst/>
            </a:prstGeom>
          </p:spPr>
          <p:style>
            <a:lnRef idx="0">
              <a:schemeClr val="dk1"/>
            </a:lnRef>
            <a:fillRef idx="3">
              <a:schemeClr val="dk1"/>
            </a:fillRef>
            <a:effectRef idx="3">
              <a:schemeClr val="dk1"/>
            </a:effectRef>
            <a:fontRef idx="minor">
              <a:schemeClr val="lt1"/>
            </a:fontRef>
          </p:style>
          <p:txBody>
            <a:bodyPr rot="0" vert="horz" wrap="square" lIns="91440" tIns="45720" rIns="91440" bIns="45720" anchor="t" anchorCtr="0" upright="1">
              <a:noAutofit/>
            </a:bodyPr>
            <a:lstStyle/>
            <a:p>
              <a:pPr marL="540385" algn="ctr">
                <a:spcAft>
                  <a:spcPts val="0"/>
                </a:spcAft>
                <a:tabLst>
                  <a:tab pos="2971800" algn="ctr"/>
                  <a:tab pos="5943600" algn="r"/>
                </a:tabLst>
              </a:pPr>
              <a:r>
                <a:rPr lang="en-GB" sz="1200" b="1" spc="300" dirty="0">
                  <a:solidFill>
                    <a:srgbClr val="FFFFFF"/>
                  </a:solidFill>
                  <a:effectLst/>
                  <a:latin typeface="Monotype Corsiva"/>
                  <a:ea typeface="Calibri"/>
                  <a:cs typeface="Times New Roman"/>
                </a:rPr>
                <a:t>     </a:t>
              </a:r>
              <a:endParaRPr lang="en-US" sz="1200" dirty="0">
                <a:effectLst/>
                <a:latin typeface="Times New Roman"/>
                <a:ea typeface="Calibri"/>
                <a:cs typeface="Times New Roman"/>
              </a:endParaRPr>
            </a:p>
            <a:p>
              <a:pPr>
                <a:spcAft>
                  <a:spcPts val="0"/>
                </a:spcAft>
                <a:tabLst>
                  <a:tab pos="2971800" algn="ctr"/>
                  <a:tab pos="5943600" algn="r"/>
                </a:tabLst>
              </a:pPr>
              <a:r>
                <a:rPr lang="en-GB" sz="1200" b="1" dirty="0">
                  <a:solidFill>
                    <a:srgbClr val="FFFFFF"/>
                  </a:solidFill>
                  <a:effectLst/>
                  <a:latin typeface="Times New Roman"/>
                  <a:ea typeface="Calibri"/>
                  <a:cs typeface="Times New Roman"/>
                </a:rPr>
                <a:t> </a:t>
              </a:r>
              <a:endParaRPr lang="en-US" sz="1200" dirty="0">
                <a:effectLst/>
                <a:latin typeface="Times New Roman"/>
                <a:ea typeface="Calibri"/>
                <a:cs typeface="Times New Roman"/>
              </a:endParaRPr>
            </a:p>
          </p:txBody>
        </p:sp>
        <p:sp>
          <p:nvSpPr>
            <p:cNvPr id="15" name="Rectangle 14"/>
            <p:cNvSpPr>
              <a:spLocks noChangeArrowheads="1"/>
            </p:cNvSpPr>
            <p:nvPr/>
          </p:nvSpPr>
          <p:spPr bwMode="auto">
            <a:xfrm>
              <a:off x="9763" y="14903"/>
              <a:ext cx="2102" cy="432"/>
            </a:xfrm>
            <a:prstGeom prst="rect">
              <a:avLst/>
            </a:prstGeom>
            <a:solidFill>
              <a:schemeClr val="accent2">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spcAft>
                  <a:spcPts val="0"/>
                </a:spcAft>
                <a:tabLst>
                  <a:tab pos="2971800" algn="ctr"/>
                  <a:tab pos="5943600" algn="r"/>
                </a:tabLst>
              </a:pPr>
              <a:r>
                <a:rPr lang="en-US" sz="1400" dirty="0">
                  <a:solidFill>
                    <a:srgbClr val="FFFFFF"/>
                  </a:solidFill>
                  <a:effectLst/>
                  <a:latin typeface="Cooper Black" panose="0208090404030B020404" pitchFamily="18" charset="0"/>
                  <a:ea typeface="Calibri"/>
                  <a:cs typeface="Times New Roman"/>
                </a:rPr>
                <a:t>JPIT</a:t>
              </a:r>
              <a:endParaRPr lang="en-US" sz="1400" dirty="0">
                <a:effectLst/>
                <a:latin typeface="Cooper Black" panose="0208090404030B020404" pitchFamily="18" charset="0"/>
                <a:ea typeface="Calibri"/>
                <a:cs typeface="Times New Roman"/>
              </a:endParaRPr>
            </a:p>
          </p:txBody>
        </p:sp>
        <p:sp>
          <p:nvSpPr>
            <p:cNvPr id="16" name="Rectangle 15"/>
            <p:cNvSpPr>
              <a:spLocks noChangeArrowheads="1"/>
            </p:cNvSpPr>
            <p:nvPr/>
          </p:nvSpPr>
          <p:spPr bwMode="auto">
            <a:xfrm>
              <a:off x="321" y="14850"/>
              <a:ext cx="11601" cy="5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b="1" dirty="0"/>
            </a:p>
          </p:txBody>
        </p:sp>
      </p:grpSp>
      <p:sp>
        <p:nvSpPr>
          <p:cNvPr id="19" name="Rectangle 18"/>
          <p:cNvSpPr/>
          <p:nvPr/>
        </p:nvSpPr>
        <p:spPr>
          <a:xfrm>
            <a:off x="1508855" y="6125530"/>
            <a:ext cx="4572000" cy="338554"/>
          </a:xfrm>
          <a:prstGeom prst="rect">
            <a:avLst/>
          </a:prstGeom>
        </p:spPr>
        <p:txBody>
          <a:bodyPr>
            <a:spAutoFit/>
          </a:bodyPr>
          <a:lstStyle/>
          <a:p>
            <a:pPr algn="ctr"/>
            <a:r>
              <a:rPr lang="en-GB" sz="1600" b="1" dirty="0" err="1">
                <a:latin typeface="Monotype Corsiva" panose="03010101010201010101" pitchFamily="66" charset="0"/>
              </a:rPr>
              <a:t>Studi</a:t>
            </a:r>
            <a:r>
              <a:rPr lang="en-GB" sz="1600" b="1" dirty="0">
                <a:latin typeface="Monotype Corsiva" panose="03010101010201010101" pitchFamily="66" charset="0"/>
              </a:rPr>
              <a:t>  </a:t>
            </a:r>
            <a:r>
              <a:rPr lang="en-GB" sz="1600" b="1" dirty="0" err="1">
                <a:latin typeface="Monotype Corsiva" panose="03010101010201010101" pitchFamily="66" charset="0"/>
              </a:rPr>
              <a:t>tentang</a:t>
            </a:r>
            <a:r>
              <a:rPr lang="en-GB" sz="1600" b="1" dirty="0">
                <a:latin typeface="Monotype Corsiva" panose="03010101010201010101" pitchFamily="66" charset="0"/>
              </a:rPr>
              <a:t>  </a:t>
            </a:r>
            <a:r>
              <a:rPr lang="en-GB" sz="1600" b="1" dirty="0" err="1">
                <a:latin typeface="Monotype Corsiva" panose="03010101010201010101" pitchFamily="66" charset="0"/>
              </a:rPr>
              <a:t>Perempuan</a:t>
            </a:r>
            <a:r>
              <a:rPr lang="en-GB" sz="1600" b="1" dirty="0">
                <a:latin typeface="Monotype Corsiva" panose="03010101010201010101" pitchFamily="66" charset="0"/>
              </a:rPr>
              <a:t>,  Agama  </a:t>
            </a:r>
            <a:r>
              <a:rPr lang="en-GB" sz="1600" b="1" dirty="0" err="1">
                <a:latin typeface="Monotype Corsiva" panose="03010101010201010101" pitchFamily="66" charset="0"/>
              </a:rPr>
              <a:t>dan</a:t>
            </a:r>
            <a:r>
              <a:rPr lang="en-GB" sz="1600" b="1" dirty="0">
                <a:latin typeface="Monotype Corsiva" panose="03010101010201010101" pitchFamily="66" charset="0"/>
              </a:rPr>
              <a:t>  </a:t>
            </a:r>
            <a:r>
              <a:rPr lang="en-GB" sz="1600" b="1" dirty="0" err="1">
                <a:latin typeface="Monotype Corsiva" panose="03010101010201010101" pitchFamily="66" charset="0"/>
              </a:rPr>
              <a:t>Budaya</a:t>
            </a:r>
            <a:endParaRPr lang="en-US" sz="1600" b="1" dirty="0">
              <a:latin typeface="Monotype Corsiva" panose="03010101010201010101" pitchFamily="66" charset="0"/>
            </a:endParaRPr>
          </a:p>
        </p:txBody>
      </p:sp>
    </p:spTree>
    <p:extLst>
      <p:ext uri="{BB962C8B-B14F-4D97-AF65-F5344CB8AC3E}">
        <p14:creationId xmlns:p14="http://schemas.microsoft.com/office/powerpoint/2010/main" val="356413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Nelayan di TPI Tenau </a:t>
            </a:r>
            <a:br>
              <a:rPr lang="en-US" dirty="0"/>
            </a:br>
            <a:r>
              <a:rPr lang="id-ID" dirty="0"/>
              <a:t>Kota Kupang</a:t>
            </a:r>
            <a:endParaRPr lang="en-US" dirty="0"/>
          </a:p>
        </p:txBody>
      </p:sp>
      <p:pic>
        <p:nvPicPr>
          <p:cNvPr id="4" name="Content Placeholder 3" descr="Pesan WA BMKG Selamatkan Warga Kampung Nelayan dari Siklon Seroja"/>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8001000" cy="4419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6432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020824"/>
            <a:ext cx="8610600" cy="4684776"/>
          </a:xfrm>
        </p:spPr>
        <p:txBody>
          <a:bodyPr>
            <a:normAutofit fontScale="92500" lnSpcReduction="20000"/>
          </a:bodyPr>
          <a:lstStyle/>
          <a:p>
            <a:pPr marL="342900" indent="-342900" algn="just">
              <a:buFont typeface="Wingdings" panose="05000000000000000000" pitchFamily="2" charset="2"/>
              <a:buChar char="q"/>
            </a:pPr>
            <a:r>
              <a:rPr lang="en-US" dirty="0"/>
              <a:t>W</a:t>
            </a:r>
            <a:r>
              <a:rPr lang="id-ID" dirty="0"/>
              <a:t>ilayah perairan provinsi NTT lebih dominan yaitu total luas wilayah perairan mencapai 4 kali lipat dibandingkan dengan wilayah daratan, dan dalam asumsi dampak yang ditimbulkan Seroja mengancam sekitar 808 kelurahan/desa yang berada di daerah pesisir dengan jumlah potensi penduduk terdampak mencapai 1,3 juta jiwa termasuk laki-laki, perempuan dan anak-anak. </a:t>
            </a:r>
            <a:endParaRPr lang="en-US" dirty="0"/>
          </a:p>
          <a:p>
            <a:pPr marL="342900" indent="-342900" algn="just">
              <a:buFont typeface="Wingdings" panose="05000000000000000000" pitchFamily="2" charset="2"/>
              <a:buChar char="q"/>
            </a:pPr>
            <a:r>
              <a:rPr lang="en-US" dirty="0"/>
              <a:t>T</a:t>
            </a:r>
            <a:r>
              <a:rPr lang="id-ID" dirty="0"/>
              <a:t>erjangan badai tropik Seroja berdampak pada sekitar 5.220 nelayan di Kota Kupang. Penelitian ini dilakukan 5 (lima) bulan pasca Seroja dan dalam perhitungan masyarakat terdampak telah melewati fase tanggap darurat dan seharusnya sudah masuk dalam masa rehabilitasi. </a:t>
            </a:r>
            <a:endParaRPr lang="en-US" dirty="0"/>
          </a:p>
          <a:p>
            <a:pPr marL="342900" indent="-342900" algn="just">
              <a:buFont typeface="Wingdings" panose="05000000000000000000" pitchFamily="2" charset="2"/>
              <a:buChar char="q"/>
            </a:pPr>
            <a:r>
              <a:rPr lang="en-US" dirty="0"/>
              <a:t>P</a:t>
            </a:r>
            <a:r>
              <a:rPr lang="id-ID" dirty="0"/>
              <a:t>erempuan nelayan memikul beban ganda, yaitu </a:t>
            </a:r>
            <a:r>
              <a:rPr lang="en-US" dirty="0" err="1"/>
              <a:t>ber</a:t>
            </a:r>
            <a:r>
              <a:rPr lang="id-ID" dirty="0"/>
              <a:t>peran produksi dan reproduksi. </a:t>
            </a:r>
            <a:endParaRPr lang="en-US" dirty="0"/>
          </a:p>
          <a:p>
            <a:pPr marL="342900" indent="-342900" algn="just">
              <a:buFont typeface="Wingdings" panose="05000000000000000000" pitchFamily="2" charset="2"/>
              <a:buChar char="q"/>
            </a:pPr>
            <a:r>
              <a:rPr lang="en-US" dirty="0"/>
              <a:t>S</a:t>
            </a:r>
            <a:r>
              <a:rPr lang="id-ID" dirty="0"/>
              <a:t>iklon tropik Seroja merupakan pengalaman bencana hebat pertama</a:t>
            </a:r>
            <a:r>
              <a:rPr lang="en-US" dirty="0"/>
              <a:t>, </a:t>
            </a:r>
            <a:r>
              <a:rPr lang="id-ID" dirty="0"/>
              <a:t>akibat cuaca ekstrim yang dialami oleh masyarakat di Provinsi NTT sehingga tidak ada proses adaptasi-mitigasi yang dilakukan sebelumnya. </a:t>
            </a:r>
            <a:endParaRPr lang="en-US" dirty="0"/>
          </a:p>
          <a:p>
            <a:pPr marL="342900" indent="-342900" algn="just">
              <a:buFont typeface="Wingdings" panose="05000000000000000000" pitchFamily="2" charset="2"/>
              <a:buChar char="q"/>
            </a:pPr>
            <a:r>
              <a:rPr lang="en-US" dirty="0"/>
              <a:t>P</a:t>
            </a:r>
            <a:r>
              <a:rPr lang="id-ID" dirty="0"/>
              <a:t>erempuan nelayan </a:t>
            </a:r>
            <a:r>
              <a:rPr lang="en-US" dirty="0" err="1"/>
              <a:t>telah</a:t>
            </a:r>
            <a:r>
              <a:rPr lang="en-US" dirty="0"/>
              <a:t> </a:t>
            </a:r>
            <a:r>
              <a:rPr lang="id-ID" dirty="0"/>
              <a:t>memainkan peran penting dalam pengelolaan pendapatan rumah tangga, sehingga dalam konteks rehabilitasi pasca bencana badai tropik Seroja tentunya mereka akan tetap memainkan peran penting tersebut. </a:t>
            </a:r>
            <a:endParaRPr lang="en-US" dirty="0"/>
          </a:p>
        </p:txBody>
      </p:sp>
      <p:sp>
        <p:nvSpPr>
          <p:cNvPr id="3" name="Title 2"/>
          <p:cNvSpPr>
            <a:spLocks noGrp="1"/>
          </p:cNvSpPr>
          <p:nvPr>
            <p:ph type="title"/>
          </p:nvPr>
        </p:nvSpPr>
        <p:spPr/>
        <p:txBody>
          <a:bodyPr/>
          <a:lstStyle/>
          <a:p>
            <a:r>
              <a:rPr lang="id-ID" dirty="0"/>
              <a:t>Makna </a:t>
            </a:r>
            <a:br>
              <a:rPr lang="en-US" dirty="0"/>
            </a:br>
            <a:r>
              <a:rPr lang="id-ID" dirty="0"/>
              <a:t>Pentingnya Penelitian </a:t>
            </a:r>
            <a:r>
              <a:rPr lang="en-US" dirty="0"/>
              <a:t>I</a:t>
            </a:r>
            <a:r>
              <a:rPr lang="id-ID" dirty="0"/>
              <a:t>ni</a:t>
            </a:r>
            <a:endParaRPr lang="en-US" dirty="0"/>
          </a:p>
        </p:txBody>
      </p:sp>
    </p:spTree>
    <p:extLst>
      <p:ext uri="{BB962C8B-B14F-4D97-AF65-F5344CB8AC3E}">
        <p14:creationId xmlns:p14="http://schemas.microsoft.com/office/powerpoint/2010/main" val="401198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608576"/>
          </a:xfrm>
        </p:spPr>
        <p:txBody>
          <a:bodyPr>
            <a:normAutofit lnSpcReduction="10000"/>
          </a:bodyPr>
          <a:lstStyle/>
          <a:p>
            <a:pPr marL="342900" indent="-342900" algn="just">
              <a:buFont typeface="Wingdings" panose="05000000000000000000" pitchFamily="2" charset="2"/>
              <a:buChar char="q"/>
            </a:pPr>
            <a:r>
              <a:rPr lang="id-ID" dirty="0"/>
              <a:t>Penelitian ini </a:t>
            </a:r>
            <a:r>
              <a:rPr lang="en-US" dirty="0" err="1"/>
              <a:t>menggunakan</a:t>
            </a:r>
            <a:r>
              <a:rPr lang="en-US" dirty="0"/>
              <a:t> </a:t>
            </a:r>
            <a:r>
              <a:rPr lang="id-ID" dirty="0"/>
              <a:t>kajian kualitatif sebagai metode penelitian yang dipakai. Secara spesifik, penelitian ini mengedepankan pendekatan fenomenologi</a:t>
            </a:r>
            <a:r>
              <a:rPr lang="en-US" dirty="0"/>
              <a:t>.</a:t>
            </a:r>
          </a:p>
          <a:p>
            <a:pPr marL="342900" indent="-342900" algn="just">
              <a:buFont typeface="Wingdings" panose="05000000000000000000" pitchFamily="2" charset="2"/>
              <a:buChar char="q"/>
            </a:pPr>
            <a:r>
              <a:rPr lang="en-US" dirty="0" err="1"/>
              <a:t>Metode</a:t>
            </a:r>
            <a:r>
              <a:rPr lang="en-US" dirty="0"/>
              <a:t> </a:t>
            </a:r>
            <a:r>
              <a:rPr lang="en-US" dirty="0" err="1"/>
              <a:t>dan</a:t>
            </a:r>
            <a:r>
              <a:rPr lang="en-US" dirty="0"/>
              <a:t> </a:t>
            </a:r>
            <a:r>
              <a:rPr lang="en-US" dirty="0" err="1"/>
              <a:t>pendekatan</a:t>
            </a:r>
            <a:r>
              <a:rPr lang="en-US" dirty="0"/>
              <a:t> </a:t>
            </a:r>
            <a:r>
              <a:rPr lang="en-US" dirty="0" err="1"/>
              <a:t>tersebut</a:t>
            </a:r>
            <a:r>
              <a:rPr lang="en-US" dirty="0"/>
              <a:t> </a:t>
            </a:r>
            <a:r>
              <a:rPr lang="en-US" dirty="0" err="1"/>
              <a:t>dipandang</a:t>
            </a:r>
            <a:r>
              <a:rPr lang="en-US" dirty="0"/>
              <a:t> </a:t>
            </a:r>
            <a:r>
              <a:rPr lang="en-US" dirty="0" err="1"/>
              <a:t>sesuai</a:t>
            </a:r>
            <a:r>
              <a:rPr lang="en-US" dirty="0"/>
              <a:t> </a:t>
            </a:r>
            <a:r>
              <a:rPr lang="en-US" dirty="0" err="1"/>
              <a:t>dengan</a:t>
            </a:r>
            <a:r>
              <a:rPr lang="en-US" dirty="0"/>
              <a:t> </a:t>
            </a:r>
            <a:r>
              <a:rPr lang="en-US" dirty="0" err="1"/>
              <a:t>konteks</a:t>
            </a:r>
            <a:r>
              <a:rPr lang="en-US" dirty="0"/>
              <a:t> </a:t>
            </a:r>
            <a:r>
              <a:rPr lang="en-US" dirty="0" err="1"/>
              <a:t>penelitian</a:t>
            </a:r>
            <a:r>
              <a:rPr lang="en-US" dirty="0"/>
              <a:t> </a:t>
            </a:r>
            <a:r>
              <a:rPr lang="en-US" dirty="0" err="1"/>
              <a:t>ini</a:t>
            </a:r>
            <a:r>
              <a:rPr lang="en-US" dirty="0"/>
              <a:t> </a:t>
            </a:r>
            <a:r>
              <a:rPr lang="en-US" dirty="0" err="1"/>
              <a:t>karena</a:t>
            </a:r>
            <a:r>
              <a:rPr lang="en-US" dirty="0"/>
              <a:t> </a:t>
            </a:r>
            <a:r>
              <a:rPr lang="en-US" dirty="0" err="1"/>
              <a:t>menggambarkan</a:t>
            </a:r>
            <a:r>
              <a:rPr lang="en-US" dirty="0"/>
              <a:t> </a:t>
            </a:r>
            <a:r>
              <a:rPr lang="id-ID" dirty="0"/>
              <a:t>situasi dan tindakan masyarakat pesisir</a:t>
            </a:r>
            <a:r>
              <a:rPr lang="en-US" dirty="0"/>
              <a:t>,</a:t>
            </a:r>
            <a:r>
              <a:rPr lang="id-ID" dirty="0"/>
              <a:t> khususnya perempuan dan isteri nelayan </a:t>
            </a:r>
            <a:r>
              <a:rPr lang="en-US" dirty="0" err="1"/>
              <a:t>terkait</a:t>
            </a:r>
            <a:r>
              <a:rPr lang="en-US" dirty="0"/>
              <a:t> </a:t>
            </a:r>
            <a:r>
              <a:rPr lang="en-US" dirty="0" err="1"/>
              <a:t>dengan</a:t>
            </a:r>
            <a:r>
              <a:rPr lang="en-US" dirty="0"/>
              <a:t> </a:t>
            </a:r>
            <a:r>
              <a:rPr lang="en-US" dirty="0" err="1"/>
              <a:t>pengalaman</a:t>
            </a:r>
            <a:r>
              <a:rPr lang="en-US" dirty="0"/>
              <a:t> </a:t>
            </a:r>
            <a:r>
              <a:rPr lang="en-US" dirty="0" err="1"/>
              <a:t>mereka</a:t>
            </a:r>
            <a:r>
              <a:rPr lang="en-US" dirty="0"/>
              <a:t> </a:t>
            </a:r>
            <a:r>
              <a:rPr lang="en-US" dirty="0" err="1"/>
              <a:t>menghadapi</a:t>
            </a:r>
            <a:r>
              <a:rPr lang="en-US" dirty="0"/>
              <a:t> </a:t>
            </a:r>
            <a:r>
              <a:rPr lang="id-ID" dirty="0"/>
              <a:t>terjangan badai tropik Seroja</a:t>
            </a:r>
            <a:r>
              <a:rPr lang="en-US" dirty="0"/>
              <a:t> </a:t>
            </a:r>
            <a:r>
              <a:rPr lang="en-US" dirty="0" err="1"/>
              <a:t>sebagai</a:t>
            </a:r>
            <a:r>
              <a:rPr lang="en-US" dirty="0"/>
              <a:t> </a:t>
            </a:r>
            <a:r>
              <a:rPr lang="en-US" dirty="0" err="1"/>
              <a:t>pengalaman</a:t>
            </a:r>
            <a:r>
              <a:rPr lang="en-US" dirty="0"/>
              <a:t> </a:t>
            </a:r>
            <a:r>
              <a:rPr lang="en-US" dirty="0" err="1"/>
              <a:t>spesifik</a:t>
            </a:r>
            <a:r>
              <a:rPr lang="en-US" dirty="0"/>
              <a:t> </a:t>
            </a:r>
            <a:r>
              <a:rPr lang="en-US" dirty="0" err="1"/>
              <a:t>dari</a:t>
            </a:r>
            <a:r>
              <a:rPr lang="en-US" dirty="0"/>
              <a:t> </a:t>
            </a:r>
            <a:r>
              <a:rPr lang="en-US" dirty="0" err="1"/>
              <a:t>masing-masing</a:t>
            </a:r>
            <a:r>
              <a:rPr lang="en-US" dirty="0"/>
              <a:t> </a:t>
            </a:r>
            <a:r>
              <a:rPr lang="en-US" dirty="0" err="1"/>
              <a:t>individu</a:t>
            </a:r>
            <a:r>
              <a:rPr lang="en-US" dirty="0"/>
              <a:t>. </a:t>
            </a:r>
          </a:p>
          <a:p>
            <a:pPr marL="342900" indent="-342900" algn="just">
              <a:buFont typeface="Wingdings" panose="05000000000000000000" pitchFamily="2" charset="2"/>
              <a:buChar char="q"/>
            </a:pPr>
            <a:endParaRPr lang="en-US" dirty="0"/>
          </a:p>
          <a:p>
            <a:r>
              <a:rPr lang="id-ID" b="1" dirty="0"/>
              <a:t>Jadual Pelaksanaan Penelitian</a:t>
            </a:r>
            <a:r>
              <a:rPr lang="en-US" b="1" dirty="0"/>
              <a:t> :</a:t>
            </a:r>
          </a:p>
          <a:p>
            <a:pPr algn="just"/>
            <a:r>
              <a:rPr lang="id-ID" dirty="0"/>
              <a:t>Penelitian ini dilakukan </a:t>
            </a:r>
            <a:r>
              <a:rPr lang="en-US" dirty="0" err="1"/>
              <a:t>pada</a:t>
            </a:r>
            <a:r>
              <a:rPr lang="id-ID" dirty="0"/>
              <a:t> delapan</a:t>
            </a:r>
            <a:r>
              <a:rPr lang="en-US" dirty="0"/>
              <a:t> (8</a:t>
            </a:r>
            <a:r>
              <a:rPr lang="id-ID" dirty="0"/>
              <a:t>) Kelurahan Pesisir di Kota Kupang, yaitu Kelurahan Lasiana, Pasir Panjang</a:t>
            </a:r>
            <a:r>
              <a:rPr lang="en-US" dirty="0"/>
              <a:t>,</a:t>
            </a:r>
            <a:r>
              <a:rPr lang="id-ID" dirty="0"/>
              <a:t> Airmata/LLBK (Lai Lai Bissi Kopan), Nunhila, Nunbaun Delha, Nunbaun Sabu dan Namosain. Penelitian </a:t>
            </a:r>
            <a:r>
              <a:rPr lang="en-US" dirty="0" err="1"/>
              <a:t>dilaksanakan</a:t>
            </a:r>
            <a:r>
              <a:rPr lang="en-US" dirty="0"/>
              <a:t> </a:t>
            </a:r>
            <a:r>
              <a:rPr lang="en-US" dirty="0" err="1"/>
              <a:t>pada</a:t>
            </a:r>
            <a:r>
              <a:rPr lang="id-ID" dirty="0"/>
              <a:t> bulan September hingga Oktober 2021, dengan pengerjaan penelitian di lapangan </a:t>
            </a:r>
            <a:r>
              <a:rPr lang="en-US" dirty="0" err="1"/>
              <a:t>secara</a:t>
            </a:r>
            <a:r>
              <a:rPr lang="en-US" dirty="0"/>
              <a:t> </a:t>
            </a:r>
            <a:r>
              <a:rPr lang="en-US" dirty="0" err="1"/>
              <a:t>intensif</a:t>
            </a:r>
            <a:r>
              <a:rPr lang="en-US" dirty="0"/>
              <a:t> </a:t>
            </a:r>
            <a:r>
              <a:rPr lang="id-ID" dirty="0"/>
              <a:t>selama </a:t>
            </a:r>
            <a:r>
              <a:rPr lang="en-US" dirty="0"/>
              <a:t>lima (</a:t>
            </a:r>
            <a:r>
              <a:rPr lang="id-ID" dirty="0"/>
              <a:t>5</a:t>
            </a:r>
            <a:r>
              <a:rPr lang="en-US" dirty="0"/>
              <a:t>) </a:t>
            </a:r>
            <a:r>
              <a:rPr lang="id-ID" dirty="0"/>
              <a:t>hari</a:t>
            </a:r>
            <a:r>
              <a:rPr lang="en-US" dirty="0"/>
              <a:t>.</a:t>
            </a:r>
          </a:p>
          <a:p>
            <a:pPr algn="just"/>
            <a:endParaRPr lang="en-US" dirty="0"/>
          </a:p>
          <a:p>
            <a:pPr algn="just"/>
            <a:endParaRPr lang="en-US" dirty="0"/>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endParaRPr lang="en-US" dirty="0"/>
          </a:p>
        </p:txBody>
      </p:sp>
      <p:sp>
        <p:nvSpPr>
          <p:cNvPr id="3" name="Title 2"/>
          <p:cNvSpPr>
            <a:spLocks noGrp="1"/>
          </p:cNvSpPr>
          <p:nvPr>
            <p:ph type="title"/>
          </p:nvPr>
        </p:nvSpPr>
        <p:spPr/>
        <p:txBody>
          <a:bodyPr/>
          <a:lstStyle/>
          <a:p>
            <a:r>
              <a:rPr lang="id-ID" dirty="0">
                <a:latin typeface="Californian FB" panose="0207040306080B030204" pitchFamily="18" charset="0"/>
              </a:rPr>
              <a:t>Metodologi</a:t>
            </a:r>
            <a:r>
              <a:rPr lang="en-US" dirty="0">
                <a:latin typeface="Californian FB" panose="0207040306080B030204" pitchFamily="18" charset="0"/>
              </a:rPr>
              <a:t>  </a:t>
            </a:r>
            <a:r>
              <a:rPr lang="id-ID" dirty="0">
                <a:latin typeface="Californian FB" panose="0207040306080B030204" pitchFamily="18" charset="0"/>
              </a:rPr>
              <a:t> Penelitian</a:t>
            </a:r>
            <a:endParaRPr lang="en-US" dirty="0">
              <a:latin typeface="Californian FB" panose="0207040306080B030204" pitchFamily="18" charset="0"/>
            </a:endParaRPr>
          </a:p>
        </p:txBody>
      </p:sp>
    </p:spTree>
    <p:extLst>
      <p:ext uri="{BB962C8B-B14F-4D97-AF65-F5344CB8AC3E}">
        <p14:creationId xmlns:p14="http://schemas.microsoft.com/office/powerpoint/2010/main" val="91591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608576"/>
          </a:xfrm>
        </p:spPr>
        <p:txBody>
          <a:bodyPr>
            <a:normAutofit fontScale="92500"/>
          </a:bodyPr>
          <a:lstStyle/>
          <a:p>
            <a:pPr marL="285750" lvl="1" indent="-285750" algn="just">
              <a:buFont typeface="Wingdings" panose="05000000000000000000" pitchFamily="2" charset="2"/>
              <a:buChar char="q"/>
            </a:pPr>
            <a:r>
              <a:rPr lang="en-US" dirty="0" err="1"/>
              <a:t>Sebagaimana</a:t>
            </a:r>
            <a:r>
              <a:rPr lang="en-US" dirty="0"/>
              <a:t> </a:t>
            </a:r>
            <a:r>
              <a:rPr lang="en-US" dirty="0" err="1"/>
              <a:t>dipaparkan</a:t>
            </a:r>
            <a:r>
              <a:rPr lang="en-US" dirty="0"/>
              <a:t> </a:t>
            </a:r>
            <a:r>
              <a:rPr lang="en-US" dirty="0" err="1"/>
              <a:t>sebelumnya</a:t>
            </a:r>
            <a:r>
              <a:rPr lang="en-US" dirty="0"/>
              <a:t> </a:t>
            </a:r>
            <a:r>
              <a:rPr lang="en-US" dirty="0" err="1"/>
              <a:t>pada</a:t>
            </a:r>
            <a:r>
              <a:rPr lang="en-US" dirty="0"/>
              <a:t> </a:t>
            </a:r>
            <a:r>
              <a:rPr lang="en-US" dirty="0" err="1"/>
              <a:t>bagian</a:t>
            </a:r>
            <a:r>
              <a:rPr lang="en-US" dirty="0"/>
              <a:t> </a:t>
            </a:r>
            <a:r>
              <a:rPr lang="en-US" dirty="0" err="1"/>
              <a:t>Pendahuluan</a:t>
            </a:r>
            <a:r>
              <a:rPr lang="en-US" dirty="0"/>
              <a:t> </a:t>
            </a:r>
            <a:r>
              <a:rPr lang="en-US" dirty="0" err="1"/>
              <a:t>laporan</a:t>
            </a:r>
            <a:r>
              <a:rPr lang="en-US" dirty="0"/>
              <a:t> </a:t>
            </a:r>
            <a:r>
              <a:rPr lang="en-US" dirty="0" err="1"/>
              <a:t>ini</a:t>
            </a:r>
            <a:r>
              <a:rPr lang="en-US" dirty="0"/>
              <a:t>, </a:t>
            </a:r>
            <a:r>
              <a:rPr lang="en-US" dirty="0" err="1"/>
              <a:t>siklon</a:t>
            </a:r>
            <a:r>
              <a:rPr lang="en-US" dirty="0"/>
              <a:t> </a:t>
            </a:r>
            <a:r>
              <a:rPr lang="en-US" dirty="0" err="1"/>
              <a:t>tropik</a:t>
            </a:r>
            <a:r>
              <a:rPr lang="en-US" dirty="0"/>
              <a:t> </a:t>
            </a:r>
            <a:r>
              <a:rPr lang="id-ID" dirty="0"/>
              <a:t>Seroja tidak hanya menyebabkan angin kencang, hujan deras dan tinggi gelombang yang ekstrim, </a:t>
            </a:r>
            <a:r>
              <a:rPr lang="en-US" dirty="0" err="1"/>
              <a:t>tetapi</a:t>
            </a:r>
            <a:r>
              <a:rPr lang="en-US" dirty="0"/>
              <a:t> </a:t>
            </a:r>
            <a:r>
              <a:rPr lang="en-US" dirty="0" err="1"/>
              <a:t>juga</a:t>
            </a:r>
            <a:r>
              <a:rPr lang="en-US" dirty="0"/>
              <a:t> </a:t>
            </a:r>
            <a:r>
              <a:rPr lang="id-ID" dirty="0"/>
              <a:t>banjir bandang dan tanah longsor </a:t>
            </a:r>
            <a:r>
              <a:rPr lang="en-US" dirty="0"/>
              <a:t>di </a:t>
            </a:r>
            <a:r>
              <a:rPr lang="en-US" dirty="0" err="1"/>
              <a:t>beberapa</a:t>
            </a:r>
            <a:r>
              <a:rPr lang="en-US" dirty="0"/>
              <a:t> </a:t>
            </a:r>
            <a:r>
              <a:rPr lang="en-US" dirty="0" err="1"/>
              <a:t>wilayah</a:t>
            </a:r>
            <a:r>
              <a:rPr lang="en-US" dirty="0"/>
              <a:t> </a:t>
            </a:r>
            <a:r>
              <a:rPr lang="en-US" dirty="0" err="1"/>
              <a:t>Provinsi</a:t>
            </a:r>
            <a:r>
              <a:rPr lang="en-US" dirty="0"/>
              <a:t> Nusa Tenggara </a:t>
            </a:r>
            <a:r>
              <a:rPr lang="en-US" dirty="0" err="1"/>
              <a:t>Timur</a:t>
            </a:r>
            <a:r>
              <a:rPr lang="en-US" dirty="0"/>
              <a:t> (NTT). </a:t>
            </a:r>
            <a:r>
              <a:rPr lang="en-US" dirty="0" err="1"/>
              <a:t>Dampak</a:t>
            </a:r>
            <a:r>
              <a:rPr lang="en-US" dirty="0"/>
              <a:t> </a:t>
            </a:r>
            <a:r>
              <a:rPr lang="en-US" dirty="0" err="1"/>
              <a:t>Seroja</a:t>
            </a:r>
            <a:r>
              <a:rPr lang="en-US" dirty="0"/>
              <a:t> </a:t>
            </a:r>
            <a:r>
              <a:rPr lang="en-US" dirty="0" err="1"/>
              <a:t>juga</a:t>
            </a:r>
            <a:r>
              <a:rPr lang="en-US" dirty="0"/>
              <a:t> </a:t>
            </a:r>
            <a:r>
              <a:rPr lang="en-US" dirty="0" err="1"/>
              <a:t>dirasakan</a:t>
            </a:r>
            <a:r>
              <a:rPr lang="en-US" dirty="0"/>
              <a:t> </a:t>
            </a:r>
            <a:r>
              <a:rPr lang="en-US" dirty="0" err="1"/>
              <a:t>daerah-daerah</a:t>
            </a:r>
            <a:r>
              <a:rPr lang="en-US" dirty="0"/>
              <a:t> lain di Indonesia, </a:t>
            </a:r>
            <a:r>
              <a:rPr lang="en-US" dirty="0" err="1"/>
              <a:t>tidak</a:t>
            </a:r>
            <a:r>
              <a:rPr lang="en-US" dirty="0"/>
              <a:t> </a:t>
            </a:r>
            <a:r>
              <a:rPr lang="en-US" dirty="0" err="1"/>
              <a:t>hanya</a:t>
            </a:r>
            <a:r>
              <a:rPr lang="en-US" dirty="0"/>
              <a:t> Nusa Tenggara Barat (NTB) </a:t>
            </a:r>
            <a:r>
              <a:rPr lang="en-US" dirty="0" err="1"/>
              <a:t>dan</a:t>
            </a:r>
            <a:r>
              <a:rPr lang="en-US" dirty="0"/>
              <a:t> Bali </a:t>
            </a:r>
            <a:r>
              <a:rPr lang="en-US" dirty="0" err="1"/>
              <a:t>sebagai</a:t>
            </a:r>
            <a:r>
              <a:rPr lang="en-US" dirty="0"/>
              <a:t> </a:t>
            </a:r>
            <a:r>
              <a:rPr lang="en-US" dirty="0" err="1"/>
              <a:t>provinsi</a:t>
            </a:r>
            <a:r>
              <a:rPr lang="en-US" dirty="0"/>
              <a:t> </a:t>
            </a:r>
            <a:r>
              <a:rPr lang="en-US" dirty="0" err="1"/>
              <a:t>terdekat</a:t>
            </a:r>
            <a:r>
              <a:rPr lang="en-US" dirty="0"/>
              <a:t> NTT, </a:t>
            </a:r>
            <a:r>
              <a:rPr lang="en-US" dirty="0" err="1"/>
              <a:t>tetapi</a:t>
            </a:r>
            <a:r>
              <a:rPr lang="en-US" dirty="0"/>
              <a:t> </a:t>
            </a:r>
            <a:r>
              <a:rPr lang="en-US" dirty="0" err="1"/>
              <a:t>juga</a:t>
            </a:r>
            <a:r>
              <a:rPr lang="en-US" dirty="0"/>
              <a:t> </a:t>
            </a:r>
            <a:r>
              <a:rPr lang="en-US" dirty="0" err="1"/>
              <a:t>dirasakan</a:t>
            </a:r>
            <a:r>
              <a:rPr lang="en-US" dirty="0"/>
              <a:t> di </a:t>
            </a:r>
            <a:r>
              <a:rPr lang="en-US" dirty="0" err="1"/>
              <a:t>Pulau</a:t>
            </a:r>
            <a:r>
              <a:rPr lang="en-US" dirty="0"/>
              <a:t> </a:t>
            </a:r>
            <a:r>
              <a:rPr lang="en-US" dirty="0" err="1"/>
              <a:t>Jawa</a:t>
            </a:r>
            <a:r>
              <a:rPr lang="en-US" dirty="0"/>
              <a:t>, </a:t>
            </a:r>
            <a:r>
              <a:rPr lang="en-US" dirty="0" err="1"/>
              <a:t>sebagian</a:t>
            </a:r>
            <a:r>
              <a:rPr lang="en-US" dirty="0"/>
              <a:t> Sulawesi </a:t>
            </a:r>
            <a:r>
              <a:rPr lang="en-US" dirty="0" err="1"/>
              <a:t>hingga</a:t>
            </a:r>
            <a:r>
              <a:rPr lang="en-US" dirty="0"/>
              <a:t> Maluku </a:t>
            </a:r>
          </a:p>
          <a:p>
            <a:pPr marL="285750" lvl="1" indent="-285750" algn="just">
              <a:buFont typeface="Wingdings" panose="05000000000000000000" pitchFamily="2" charset="2"/>
              <a:buChar char="q"/>
            </a:pPr>
            <a:r>
              <a:rPr lang="id-ID" dirty="0"/>
              <a:t>Lembaga pengamatan dan pemantauan kondisi meteorologi, klimatologi dan geofisika</a:t>
            </a:r>
            <a:r>
              <a:rPr lang="en-US" dirty="0"/>
              <a:t> (BMKG)</a:t>
            </a:r>
            <a:r>
              <a:rPr lang="id-ID" dirty="0"/>
              <a:t> </a:t>
            </a:r>
            <a:r>
              <a:rPr lang="en-US" dirty="0"/>
              <a:t>m</a:t>
            </a:r>
            <a:r>
              <a:rPr lang="id-ID" dirty="0"/>
              <a:t>engungkapkan daya rusak siklon tropik Seroja merupakan kombinasi dari  besarnya kecepatan angin lebih dari 63km/jam, hujan lebat yang dipengaruhi oleh keadaan alam yang tidak stabil dan kelembaban udara karena tekanan atmosfer yang rendah</a:t>
            </a:r>
            <a:r>
              <a:rPr lang="en-US" dirty="0"/>
              <a:t>.</a:t>
            </a:r>
          </a:p>
          <a:p>
            <a:pPr marL="285750" lvl="1" indent="-285750" algn="just">
              <a:buFont typeface="Wingdings" panose="05000000000000000000" pitchFamily="2" charset="2"/>
              <a:buChar char="q"/>
            </a:pPr>
            <a:r>
              <a:rPr lang="en-US" dirty="0" err="1"/>
              <a:t>Responden</a:t>
            </a:r>
            <a:r>
              <a:rPr lang="en-US" dirty="0"/>
              <a:t> yang </a:t>
            </a:r>
            <a:r>
              <a:rPr lang="en-US" dirty="0" err="1"/>
              <a:t>diwawancarai</a:t>
            </a:r>
            <a:r>
              <a:rPr lang="en-US" dirty="0"/>
              <a:t> di </a:t>
            </a:r>
            <a:r>
              <a:rPr lang="en-US" dirty="0" err="1"/>
              <a:t>seluruh</a:t>
            </a:r>
            <a:r>
              <a:rPr lang="en-US" dirty="0"/>
              <a:t> </a:t>
            </a:r>
            <a:r>
              <a:rPr lang="en-US" dirty="0" err="1"/>
              <a:t>lokasi</a:t>
            </a:r>
            <a:r>
              <a:rPr lang="en-US" dirty="0"/>
              <a:t> </a:t>
            </a:r>
            <a:r>
              <a:rPr lang="en-US" dirty="0" err="1"/>
              <a:t>penelitian</a:t>
            </a:r>
            <a:r>
              <a:rPr lang="en-US" dirty="0"/>
              <a:t> </a:t>
            </a:r>
            <a:r>
              <a:rPr lang="en-US" dirty="0" err="1"/>
              <a:t>mengungkapkan</a:t>
            </a:r>
            <a:r>
              <a:rPr lang="en-US" dirty="0"/>
              <a:t> </a:t>
            </a:r>
            <a:r>
              <a:rPr lang="en-US" dirty="0" err="1"/>
              <a:t>bahwa</a:t>
            </a:r>
            <a:r>
              <a:rPr lang="en-US" dirty="0"/>
              <a:t> </a:t>
            </a:r>
            <a:r>
              <a:rPr lang="en-US" dirty="0" err="1"/>
              <a:t>terjangan</a:t>
            </a:r>
            <a:r>
              <a:rPr lang="en-US" dirty="0"/>
              <a:t> </a:t>
            </a:r>
            <a:r>
              <a:rPr lang="en-US" dirty="0" err="1"/>
              <a:t>badai</a:t>
            </a:r>
            <a:r>
              <a:rPr lang="en-US" dirty="0"/>
              <a:t> </a:t>
            </a:r>
            <a:r>
              <a:rPr lang="en-US" dirty="0" err="1"/>
              <a:t>tropik</a:t>
            </a:r>
            <a:r>
              <a:rPr lang="en-US" dirty="0"/>
              <a:t> </a:t>
            </a:r>
            <a:r>
              <a:rPr lang="en-US" dirty="0" err="1"/>
              <a:t>Seroja</a:t>
            </a:r>
            <a:r>
              <a:rPr lang="en-US" dirty="0"/>
              <a:t> </a:t>
            </a:r>
            <a:r>
              <a:rPr lang="en-US" dirty="0" err="1"/>
              <a:t>sangat</a:t>
            </a:r>
            <a:r>
              <a:rPr lang="en-US" dirty="0"/>
              <a:t> </a:t>
            </a:r>
            <a:r>
              <a:rPr lang="en-US" dirty="0" err="1"/>
              <a:t>hebat</a:t>
            </a:r>
            <a:r>
              <a:rPr lang="en-US" dirty="0"/>
              <a:t> </a:t>
            </a:r>
            <a:r>
              <a:rPr lang="en-US" dirty="0" err="1"/>
              <a:t>dan</a:t>
            </a:r>
            <a:r>
              <a:rPr lang="en-US" dirty="0"/>
              <a:t> </a:t>
            </a:r>
            <a:r>
              <a:rPr lang="en-US" dirty="0" err="1"/>
              <a:t>tidak</a:t>
            </a:r>
            <a:r>
              <a:rPr lang="en-US" dirty="0"/>
              <a:t> </a:t>
            </a:r>
            <a:r>
              <a:rPr lang="en-US" dirty="0" err="1"/>
              <a:t>terbayangkan</a:t>
            </a:r>
            <a:r>
              <a:rPr lang="en-US" dirty="0"/>
              <a:t> </a:t>
            </a:r>
            <a:r>
              <a:rPr lang="en-US" dirty="0" err="1"/>
              <a:t>sebelumnya</a:t>
            </a:r>
            <a:r>
              <a:rPr lang="en-US" dirty="0"/>
              <a:t> </a:t>
            </a:r>
            <a:r>
              <a:rPr lang="en-US" dirty="0" err="1"/>
              <a:t>bahwa</a:t>
            </a:r>
            <a:r>
              <a:rPr lang="en-US" dirty="0"/>
              <a:t> </a:t>
            </a:r>
            <a:r>
              <a:rPr lang="en-US" dirty="0" err="1"/>
              <a:t>kejadian</a:t>
            </a:r>
            <a:r>
              <a:rPr lang="en-US" dirty="0"/>
              <a:t> </a:t>
            </a:r>
            <a:r>
              <a:rPr lang="en-US" dirty="0" err="1"/>
              <a:t>tersebut</a:t>
            </a:r>
            <a:r>
              <a:rPr lang="en-US" dirty="0"/>
              <a:t> </a:t>
            </a:r>
            <a:r>
              <a:rPr lang="en-US" dirty="0" err="1"/>
              <a:t>sangat</a:t>
            </a:r>
            <a:r>
              <a:rPr lang="en-US" dirty="0"/>
              <a:t> </a:t>
            </a:r>
            <a:r>
              <a:rPr lang="en-US" dirty="0" err="1"/>
              <a:t>mencekam</a:t>
            </a:r>
            <a:r>
              <a:rPr lang="en-US" dirty="0"/>
              <a:t>. </a:t>
            </a:r>
            <a:r>
              <a:rPr lang="en-US" dirty="0" err="1"/>
              <a:t>Ketika</a:t>
            </a:r>
            <a:r>
              <a:rPr lang="en-US" dirty="0"/>
              <a:t> </a:t>
            </a:r>
            <a:r>
              <a:rPr lang="en-US" dirty="0" err="1"/>
              <a:t>ditanya</a:t>
            </a:r>
            <a:r>
              <a:rPr lang="en-US" dirty="0"/>
              <a:t> </a:t>
            </a:r>
            <a:r>
              <a:rPr lang="en-US" dirty="0" err="1"/>
              <a:t>tentang</a:t>
            </a:r>
            <a:r>
              <a:rPr lang="en-US" dirty="0"/>
              <a:t> </a:t>
            </a:r>
            <a:r>
              <a:rPr lang="en-US" dirty="0" err="1"/>
              <a:t>situasi</a:t>
            </a:r>
            <a:r>
              <a:rPr lang="en-US" dirty="0"/>
              <a:t> </a:t>
            </a:r>
            <a:r>
              <a:rPr lang="en-US" dirty="0" err="1"/>
              <a:t>saat</a:t>
            </a:r>
            <a:r>
              <a:rPr lang="en-US" dirty="0"/>
              <a:t> </a:t>
            </a:r>
            <a:r>
              <a:rPr lang="en-US" dirty="0" err="1"/>
              <a:t>terjadi</a:t>
            </a:r>
            <a:r>
              <a:rPr lang="en-US" dirty="0"/>
              <a:t> </a:t>
            </a:r>
            <a:r>
              <a:rPr lang="en-US" dirty="0" err="1"/>
              <a:t>Seroja</a:t>
            </a:r>
            <a:r>
              <a:rPr lang="en-US" dirty="0"/>
              <a:t> </a:t>
            </a:r>
            <a:r>
              <a:rPr lang="en-US" dirty="0" err="1"/>
              <a:t>dan</a:t>
            </a:r>
            <a:r>
              <a:rPr lang="en-US" dirty="0"/>
              <a:t> </a:t>
            </a:r>
            <a:r>
              <a:rPr lang="en-US" dirty="0" err="1"/>
              <a:t>bagaimana</a:t>
            </a:r>
            <a:r>
              <a:rPr lang="en-US" dirty="0"/>
              <a:t> </a:t>
            </a:r>
            <a:r>
              <a:rPr lang="en-US" dirty="0" err="1"/>
              <a:t>perasaan</a:t>
            </a:r>
            <a:r>
              <a:rPr lang="en-US" dirty="0"/>
              <a:t> </a:t>
            </a:r>
            <a:r>
              <a:rPr lang="en-US" dirty="0" err="1"/>
              <a:t>dan</a:t>
            </a:r>
            <a:r>
              <a:rPr lang="en-US" dirty="0"/>
              <a:t> </a:t>
            </a:r>
            <a:r>
              <a:rPr lang="en-US" dirty="0" err="1"/>
              <a:t>respon</a:t>
            </a:r>
            <a:r>
              <a:rPr lang="en-US" dirty="0"/>
              <a:t> </a:t>
            </a:r>
            <a:r>
              <a:rPr lang="en-US" dirty="0" err="1"/>
              <a:t>mereka</a:t>
            </a:r>
            <a:r>
              <a:rPr lang="en-US" dirty="0"/>
              <a:t> </a:t>
            </a:r>
            <a:r>
              <a:rPr lang="en-US" dirty="0" err="1"/>
              <a:t>saat</a:t>
            </a:r>
            <a:r>
              <a:rPr lang="en-US" dirty="0"/>
              <a:t> </a:t>
            </a:r>
            <a:r>
              <a:rPr lang="en-US" dirty="0" err="1"/>
              <a:t>itu</a:t>
            </a:r>
            <a:r>
              <a:rPr lang="en-US" dirty="0"/>
              <a:t>, </a:t>
            </a:r>
            <a:r>
              <a:rPr lang="en-US" dirty="0" err="1"/>
              <a:t>ekspresi</a:t>
            </a:r>
            <a:r>
              <a:rPr lang="en-US" dirty="0"/>
              <a:t> verbal yang </a:t>
            </a:r>
            <a:r>
              <a:rPr lang="en-US" dirty="0" err="1"/>
              <a:t>disampaikan</a:t>
            </a:r>
            <a:r>
              <a:rPr lang="en-US" dirty="0"/>
              <a:t> </a:t>
            </a:r>
            <a:r>
              <a:rPr lang="en-US" dirty="0" err="1"/>
              <a:t>sangat</a:t>
            </a:r>
            <a:r>
              <a:rPr lang="en-US" dirty="0"/>
              <a:t> </a:t>
            </a:r>
            <a:r>
              <a:rPr lang="en-US" dirty="0" err="1"/>
              <a:t>bervariasi</a:t>
            </a:r>
            <a:r>
              <a:rPr lang="en-US" dirty="0"/>
              <a:t>, </a:t>
            </a:r>
            <a:r>
              <a:rPr lang="en-US" dirty="0" err="1"/>
              <a:t>namun</a:t>
            </a:r>
            <a:r>
              <a:rPr lang="en-US" dirty="0"/>
              <a:t> </a:t>
            </a:r>
            <a:r>
              <a:rPr lang="en-US" dirty="0" err="1"/>
              <a:t>menggarisbawahi</a:t>
            </a:r>
            <a:r>
              <a:rPr lang="en-US" dirty="0"/>
              <a:t> </a:t>
            </a:r>
            <a:r>
              <a:rPr lang="en-US" dirty="0" err="1"/>
              <a:t>kecemasan</a:t>
            </a:r>
            <a:r>
              <a:rPr lang="en-US" dirty="0"/>
              <a:t>, </a:t>
            </a:r>
            <a:r>
              <a:rPr lang="en-US" dirty="0" err="1"/>
              <a:t>ketakutan</a:t>
            </a:r>
            <a:r>
              <a:rPr lang="en-US" dirty="0"/>
              <a:t>, </a:t>
            </a:r>
            <a:r>
              <a:rPr lang="en-US" dirty="0" err="1"/>
              <a:t>dan</a:t>
            </a:r>
            <a:r>
              <a:rPr lang="en-US" dirty="0"/>
              <a:t> </a:t>
            </a:r>
            <a:r>
              <a:rPr lang="en-US" dirty="0" err="1"/>
              <a:t>juga</a:t>
            </a:r>
            <a:r>
              <a:rPr lang="en-US" dirty="0"/>
              <a:t> </a:t>
            </a:r>
            <a:r>
              <a:rPr lang="en-US" dirty="0" err="1"/>
              <a:t>kepasrahan</a:t>
            </a:r>
            <a:r>
              <a:rPr lang="en-US" dirty="0"/>
              <a:t> </a:t>
            </a:r>
            <a:r>
              <a:rPr lang="en-US" dirty="0" err="1"/>
              <a:t>ditengah-tengah</a:t>
            </a:r>
            <a:r>
              <a:rPr lang="en-US" dirty="0"/>
              <a:t> </a:t>
            </a:r>
            <a:r>
              <a:rPr lang="en-US" dirty="0" err="1"/>
              <a:t>upaya</a:t>
            </a:r>
            <a:r>
              <a:rPr lang="en-US" dirty="0"/>
              <a:t> </a:t>
            </a:r>
            <a:r>
              <a:rPr lang="en-US" dirty="0" err="1"/>
              <a:t>terbaik</a:t>
            </a:r>
            <a:r>
              <a:rPr lang="en-US" dirty="0"/>
              <a:t> yang </a:t>
            </a:r>
            <a:r>
              <a:rPr lang="en-US" dirty="0" err="1"/>
              <a:t>bisa</a:t>
            </a:r>
            <a:r>
              <a:rPr lang="en-US" dirty="0"/>
              <a:t> </a:t>
            </a:r>
            <a:r>
              <a:rPr lang="en-US" dirty="0" err="1"/>
              <a:t>mereka</a:t>
            </a:r>
            <a:r>
              <a:rPr lang="en-US" dirty="0"/>
              <a:t> </a:t>
            </a:r>
            <a:r>
              <a:rPr lang="en-US" dirty="0" err="1"/>
              <a:t>lakukan</a:t>
            </a:r>
            <a:r>
              <a:rPr lang="en-US" dirty="0"/>
              <a:t> </a:t>
            </a:r>
            <a:r>
              <a:rPr lang="en-US" dirty="0" err="1"/>
              <a:t>untuk</a:t>
            </a:r>
            <a:r>
              <a:rPr lang="en-US" dirty="0"/>
              <a:t> </a:t>
            </a:r>
            <a:r>
              <a:rPr lang="en-US" dirty="0" err="1"/>
              <a:t>bertahan</a:t>
            </a:r>
            <a:r>
              <a:rPr lang="en-US" dirty="0"/>
              <a:t> </a:t>
            </a:r>
            <a:r>
              <a:rPr lang="en-US" dirty="0" err="1"/>
              <a:t>dalam</a:t>
            </a:r>
            <a:r>
              <a:rPr lang="en-US" dirty="0"/>
              <a:t> </a:t>
            </a:r>
            <a:r>
              <a:rPr lang="en-US" dirty="0" err="1"/>
              <a:t>kondisi</a:t>
            </a:r>
            <a:r>
              <a:rPr lang="en-US" dirty="0"/>
              <a:t> </a:t>
            </a:r>
            <a:r>
              <a:rPr lang="en-US" dirty="0" err="1"/>
              <a:t>tersebut</a:t>
            </a:r>
            <a:r>
              <a:rPr lang="en-US" dirty="0"/>
              <a:t> </a:t>
            </a:r>
            <a:r>
              <a:rPr lang="en-US" dirty="0" err="1"/>
              <a:t>dengan</a:t>
            </a:r>
            <a:r>
              <a:rPr lang="en-US" dirty="0"/>
              <a:t> </a:t>
            </a:r>
            <a:r>
              <a:rPr lang="en-US" dirty="0" err="1"/>
              <a:t>selamat</a:t>
            </a:r>
            <a:r>
              <a:rPr lang="en-US" dirty="0"/>
              <a:t>. </a:t>
            </a:r>
          </a:p>
        </p:txBody>
      </p:sp>
      <p:sp>
        <p:nvSpPr>
          <p:cNvPr id="3" name="Title 2"/>
          <p:cNvSpPr>
            <a:spLocks noGrp="1"/>
          </p:cNvSpPr>
          <p:nvPr>
            <p:ph type="title"/>
          </p:nvPr>
        </p:nvSpPr>
        <p:spPr/>
        <p:txBody>
          <a:bodyPr>
            <a:normAutofit/>
          </a:bodyPr>
          <a:lstStyle/>
          <a:p>
            <a:pPr lvl="0"/>
            <a:r>
              <a:rPr lang="id-ID" sz="1300" dirty="0">
                <a:latin typeface="Californian FB" panose="0207040306080B030204" pitchFamily="18" charset="0"/>
              </a:rPr>
              <a:t>Dampak Siklon Tropik Seroja </a:t>
            </a:r>
            <a:r>
              <a:rPr lang="en-US" sz="1300" dirty="0">
                <a:latin typeface="Californian FB" panose="0207040306080B030204" pitchFamily="18" charset="0"/>
              </a:rPr>
              <a:t>B</a:t>
            </a:r>
            <a:r>
              <a:rPr lang="id-ID" sz="1300" dirty="0">
                <a:latin typeface="Californian FB" panose="0207040306080B030204" pitchFamily="18" charset="0"/>
              </a:rPr>
              <a:t>agi Perempuan/Isteri Nelayan Lintas </a:t>
            </a:r>
            <a:r>
              <a:rPr lang="en-US" sz="1300" dirty="0">
                <a:latin typeface="Californian FB" panose="0207040306080B030204" pitchFamily="18" charset="0"/>
              </a:rPr>
              <a:t>Agama </a:t>
            </a:r>
            <a:br>
              <a:rPr lang="en-US" sz="1300" dirty="0">
                <a:latin typeface="Californian FB" panose="0207040306080B030204" pitchFamily="18" charset="0"/>
              </a:rPr>
            </a:br>
            <a:r>
              <a:rPr lang="en-US" sz="1300" dirty="0">
                <a:latin typeface="Californian FB" panose="0207040306080B030204" pitchFamily="18" charset="0"/>
              </a:rPr>
              <a:t>d</a:t>
            </a:r>
            <a:r>
              <a:rPr lang="id-ID" sz="1300" dirty="0">
                <a:latin typeface="Californian FB" panose="0207040306080B030204" pitchFamily="18" charset="0"/>
              </a:rPr>
              <a:t>i Pesisir Kota Kupang</a:t>
            </a:r>
            <a:endParaRPr lang="en-US" sz="1300" dirty="0">
              <a:latin typeface="Californian FB" panose="0207040306080B030204" pitchFamily="18" charset="0"/>
            </a:endParaRPr>
          </a:p>
        </p:txBody>
      </p:sp>
    </p:spTree>
    <p:extLst>
      <p:ext uri="{BB962C8B-B14F-4D97-AF65-F5344CB8AC3E}">
        <p14:creationId xmlns:p14="http://schemas.microsoft.com/office/powerpoint/2010/main" val="42288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905000"/>
            <a:ext cx="8382000" cy="4724400"/>
          </a:xfrm>
        </p:spPr>
        <p:txBody>
          <a:bodyPr>
            <a:normAutofit fontScale="85000" lnSpcReduction="20000"/>
          </a:bodyPr>
          <a:lstStyle/>
          <a:p>
            <a:pPr marL="342900" indent="-342900" algn="just">
              <a:buFont typeface="Wingdings" panose="05000000000000000000" pitchFamily="2" charset="2"/>
              <a:buChar char="q"/>
            </a:pPr>
            <a:r>
              <a:rPr lang="en-US" dirty="0" err="1"/>
              <a:t>Penelitian</a:t>
            </a:r>
            <a:r>
              <a:rPr lang="en-US" dirty="0"/>
              <a:t> </a:t>
            </a:r>
            <a:r>
              <a:rPr lang="en-US" dirty="0" err="1"/>
              <a:t>ini</a:t>
            </a:r>
            <a:r>
              <a:rPr lang="en-US" dirty="0"/>
              <a:t> </a:t>
            </a:r>
            <a:r>
              <a:rPr lang="en-US" dirty="0" err="1"/>
              <a:t>memfokuskan</a:t>
            </a:r>
            <a:r>
              <a:rPr lang="en-US" dirty="0"/>
              <a:t> </a:t>
            </a:r>
            <a:r>
              <a:rPr lang="en-US" dirty="0" err="1"/>
              <a:t>pembahasan</a:t>
            </a:r>
            <a:r>
              <a:rPr lang="en-US" dirty="0"/>
              <a:t> </a:t>
            </a:r>
            <a:r>
              <a:rPr lang="en-US" dirty="0" err="1"/>
              <a:t>peran</a:t>
            </a:r>
            <a:r>
              <a:rPr lang="en-US" dirty="0"/>
              <a:t> agama </a:t>
            </a:r>
            <a:r>
              <a:rPr lang="en-US" dirty="0" err="1"/>
              <a:t>dalam</a:t>
            </a:r>
            <a:r>
              <a:rPr lang="en-US" dirty="0"/>
              <a:t> proses </a:t>
            </a:r>
            <a:r>
              <a:rPr lang="en-US" dirty="0" err="1"/>
              <a:t>tanggap</a:t>
            </a:r>
            <a:r>
              <a:rPr lang="en-US" dirty="0"/>
              <a:t> </a:t>
            </a:r>
            <a:r>
              <a:rPr lang="en-US" dirty="0" err="1"/>
              <a:t>bencana</a:t>
            </a:r>
            <a:r>
              <a:rPr lang="en-US" dirty="0"/>
              <a:t> </a:t>
            </a:r>
            <a:r>
              <a:rPr lang="en-US" dirty="0" err="1"/>
              <a:t>dengan</a:t>
            </a:r>
            <a:r>
              <a:rPr lang="en-US" dirty="0"/>
              <a:t> </a:t>
            </a:r>
            <a:r>
              <a:rPr lang="en-US" dirty="0" err="1"/>
              <a:t>menggambarkan</a:t>
            </a:r>
            <a:r>
              <a:rPr lang="en-US" dirty="0"/>
              <a:t> </a:t>
            </a:r>
            <a:r>
              <a:rPr lang="en-US" dirty="0" err="1"/>
              <a:t>bagaimana</a:t>
            </a:r>
            <a:r>
              <a:rPr lang="en-US" dirty="0"/>
              <a:t> </a:t>
            </a:r>
            <a:r>
              <a:rPr lang="en-US" dirty="0" err="1"/>
              <a:t>gereja</a:t>
            </a:r>
            <a:r>
              <a:rPr lang="en-US" dirty="0"/>
              <a:t> </a:t>
            </a:r>
            <a:r>
              <a:rPr lang="en-US" dirty="0" err="1"/>
              <a:t>dan</a:t>
            </a:r>
            <a:r>
              <a:rPr lang="en-US" dirty="0"/>
              <a:t> </a:t>
            </a:r>
            <a:r>
              <a:rPr lang="en-US" dirty="0" err="1"/>
              <a:t>mesjid</a:t>
            </a:r>
            <a:r>
              <a:rPr lang="en-US" dirty="0"/>
              <a:t> </a:t>
            </a:r>
            <a:r>
              <a:rPr lang="en-US" dirty="0" err="1"/>
              <a:t>dalam</a:t>
            </a:r>
            <a:r>
              <a:rPr lang="en-US" dirty="0"/>
              <a:t> </a:t>
            </a:r>
            <a:r>
              <a:rPr lang="en-US" dirty="0" err="1"/>
              <a:t>menunjukkan</a:t>
            </a:r>
            <a:r>
              <a:rPr lang="en-US" dirty="0"/>
              <a:t> </a:t>
            </a:r>
            <a:r>
              <a:rPr lang="en-US" dirty="0" err="1"/>
              <a:t>solidaritas</a:t>
            </a:r>
            <a:r>
              <a:rPr lang="en-US" dirty="0"/>
              <a:t> </a:t>
            </a:r>
            <a:r>
              <a:rPr lang="en-US" dirty="0" err="1"/>
              <a:t>dan</a:t>
            </a:r>
            <a:r>
              <a:rPr lang="en-US" dirty="0"/>
              <a:t> </a:t>
            </a:r>
            <a:r>
              <a:rPr lang="en-US" dirty="0" err="1"/>
              <a:t>memberikan</a:t>
            </a:r>
            <a:r>
              <a:rPr lang="en-US" dirty="0"/>
              <a:t> </a:t>
            </a:r>
            <a:r>
              <a:rPr lang="en-US" dirty="0" err="1"/>
              <a:t>dukungan</a:t>
            </a:r>
            <a:r>
              <a:rPr lang="en-US" dirty="0"/>
              <a:t> </a:t>
            </a:r>
            <a:r>
              <a:rPr lang="en-US" dirty="0" err="1"/>
              <a:t>bagi</a:t>
            </a:r>
            <a:r>
              <a:rPr lang="en-US" dirty="0"/>
              <a:t> </a:t>
            </a:r>
            <a:r>
              <a:rPr lang="en-US" dirty="0" err="1"/>
              <a:t>masyarakat</a:t>
            </a:r>
            <a:r>
              <a:rPr lang="en-US" dirty="0"/>
              <a:t> </a:t>
            </a:r>
            <a:r>
              <a:rPr lang="en-US" dirty="0" err="1"/>
              <a:t>terdampak</a:t>
            </a:r>
            <a:r>
              <a:rPr lang="en-US" dirty="0"/>
              <a:t> </a:t>
            </a:r>
            <a:r>
              <a:rPr lang="en-US" dirty="0" err="1"/>
              <a:t>badai</a:t>
            </a:r>
            <a:r>
              <a:rPr lang="en-US" dirty="0"/>
              <a:t> </a:t>
            </a:r>
            <a:r>
              <a:rPr lang="en-US" dirty="0" err="1"/>
              <a:t>tropik</a:t>
            </a:r>
            <a:r>
              <a:rPr lang="en-US" dirty="0"/>
              <a:t> </a:t>
            </a:r>
            <a:r>
              <a:rPr lang="en-US" dirty="0" err="1"/>
              <a:t>Seroja</a:t>
            </a:r>
            <a:r>
              <a:rPr lang="en-US" dirty="0"/>
              <a:t> </a:t>
            </a:r>
            <a:r>
              <a:rPr lang="en-US" dirty="0" err="1"/>
              <a:t>dalam</a:t>
            </a:r>
            <a:r>
              <a:rPr lang="en-US" dirty="0"/>
              <a:t> </a:t>
            </a:r>
            <a:r>
              <a:rPr lang="en-US" dirty="0" err="1"/>
              <a:t>terwujud</a:t>
            </a:r>
            <a:r>
              <a:rPr lang="en-US" dirty="0"/>
              <a:t> </a:t>
            </a:r>
            <a:r>
              <a:rPr lang="en-US" dirty="0" err="1"/>
              <a:t>dalam</a:t>
            </a:r>
            <a:r>
              <a:rPr lang="en-US" dirty="0"/>
              <a:t> </a:t>
            </a:r>
            <a:r>
              <a:rPr lang="en-US" dirty="0" err="1"/>
              <a:t>beragam</a:t>
            </a:r>
            <a:r>
              <a:rPr lang="en-US" dirty="0"/>
              <a:t> </a:t>
            </a:r>
            <a:r>
              <a:rPr lang="en-US" dirty="0" err="1"/>
              <a:t>tindakan</a:t>
            </a:r>
            <a:r>
              <a:rPr lang="en-US" dirty="0"/>
              <a:t>.  </a:t>
            </a:r>
            <a:r>
              <a:rPr lang="en-US" dirty="0" err="1"/>
              <a:t>Wawancara</a:t>
            </a:r>
            <a:r>
              <a:rPr lang="en-US" dirty="0"/>
              <a:t> yang </a:t>
            </a:r>
            <a:r>
              <a:rPr lang="en-US" dirty="0" err="1"/>
              <a:t>dilakukan</a:t>
            </a:r>
            <a:r>
              <a:rPr lang="en-US" dirty="0"/>
              <a:t> </a:t>
            </a:r>
            <a:r>
              <a:rPr lang="en-US" dirty="0" err="1"/>
              <a:t>oleh</a:t>
            </a:r>
            <a:r>
              <a:rPr lang="en-US" dirty="0"/>
              <a:t> </a:t>
            </a:r>
            <a:r>
              <a:rPr lang="en-US" dirty="0" err="1"/>
              <a:t>tim</a:t>
            </a:r>
            <a:r>
              <a:rPr lang="en-US" dirty="0"/>
              <a:t> </a:t>
            </a:r>
            <a:r>
              <a:rPr lang="en-US" dirty="0" err="1"/>
              <a:t>peneliti</a:t>
            </a:r>
            <a:r>
              <a:rPr lang="en-US" dirty="0"/>
              <a:t> </a:t>
            </a:r>
            <a:r>
              <a:rPr lang="en-US" dirty="0" err="1"/>
              <a:t>terpusat</a:t>
            </a:r>
            <a:r>
              <a:rPr lang="en-US" dirty="0"/>
              <a:t> </a:t>
            </a:r>
            <a:r>
              <a:rPr lang="en-US" dirty="0" err="1"/>
              <a:t>pada</a:t>
            </a:r>
            <a:r>
              <a:rPr lang="en-US" dirty="0"/>
              <a:t> </a:t>
            </a:r>
            <a:r>
              <a:rPr lang="en-US" dirty="0" err="1"/>
              <a:t>tokoh-tokoh</a:t>
            </a:r>
            <a:r>
              <a:rPr lang="en-US" dirty="0"/>
              <a:t> agama </a:t>
            </a:r>
            <a:r>
              <a:rPr lang="en-US" dirty="0" err="1"/>
              <a:t>dimana</a:t>
            </a:r>
            <a:r>
              <a:rPr lang="en-US" dirty="0"/>
              <a:t> </a:t>
            </a:r>
            <a:r>
              <a:rPr lang="en-US" dirty="0" err="1"/>
              <a:t>fasilitas</a:t>
            </a:r>
            <a:r>
              <a:rPr lang="en-US" dirty="0"/>
              <a:t> </a:t>
            </a:r>
            <a:r>
              <a:rPr lang="en-US" dirty="0" err="1"/>
              <a:t>keagamaan</a:t>
            </a:r>
            <a:r>
              <a:rPr lang="en-US" dirty="0"/>
              <a:t> yang </a:t>
            </a:r>
            <a:r>
              <a:rPr lang="en-US" dirty="0" err="1"/>
              <a:t>ada</a:t>
            </a:r>
            <a:r>
              <a:rPr lang="en-US" dirty="0"/>
              <a:t> di </a:t>
            </a:r>
            <a:r>
              <a:rPr lang="en-US" dirty="0" err="1"/>
              <a:t>lokasi</a:t>
            </a:r>
            <a:r>
              <a:rPr lang="en-US" dirty="0"/>
              <a:t> </a:t>
            </a:r>
            <a:r>
              <a:rPr lang="en-US" dirty="0" err="1"/>
              <a:t>penelitian</a:t>
            </a:r>
            <a:r>
              <a:rPr lang="en-US" dirty="0"/>
              <a:t>, </a:t>
            </a:r>
            <a:r>
              <a:rPr lang="en-US" dirty="0" err="1"/>
              <a:t>sehingga</a:t>
            </a:r>
            <a:r>
              <a:rPr lang="en-US" dirty="0"/>
              <a:t> </a:t>
            </a:r>
            <a:r>
              <a:rPr lang="en-US" dirty="0" err="1"/>
              <a:t>informasi</a:t>
            </a:r>
            <a:r>
              <a:rPr lang="en-US" dirty="0"/>
              <a:t> yang </a:t>
            </a:r>
            <a:r>
              <a:rPr lang="en-US" dirty="0" err="1"/>
              <a:t>diperoleh</a:t>
            </a:r>
            <a:r>
              <a:rPr lang="en-US" dirty="0"/>
              <a:t> </a:t>
            </a:r>
            <a:r>
              <a:rPr lang="en-US" dirty="0" err="1"/>
              <a:t>terkait</a:t>
            </a:r>
            <a:r>
              <a:rPr lang="en-US" dirty="0"/>
              <a:t> </a:t>
            </a:r>
            <a:r>
              <a:rPr lang="en-US" dirty="0" err="1"/>
              <a:t>dengan</a:t>
            </a:r>
            <a:r>
              <a:rPr lang="en-US" dirty="0"/>
              <a:t> </a:t>
            </a:r>
            <a:r>
              <a:rPr lang="en-US" dirty="0" err="1"/>
              <a:t>peran</a:t>
            </a:r>
            <a:r>
              <a:rPr lang="en-US" dirty="0"/>
              <a:t> agama </a:t>
            </a:r>
            <a:r>
              <a:rPr lang="en-US" dirty="0" err="1"/>
              <a:t>dalam</a:t>
            </a:r>
            <a:r>
              <a:rPr lang="en-US" dirty="0"/>
              <a:t> </a:t>
            </a:r>
            <a:r>
              <a:rPr lang="en-US" dirty="0" err="1"/>
              <a:t>penelitian</a:t>
            </a:r>
            <a:r>
              <a:rPr lang="en-US" dirty="0"/>
              <a:t> </a:t>
            </a:r>
            <a:r>
              <a:rPr lang="en-US" dirty="0" err="1"/>
              <a:t>ini</a:t>
            </a:r>
            <a:r>
              <a:rPr lang="en-US" dirty="0"/>
              <a:t> </a:t>
            </a:r>
            <a:r>
              <a:rPr lang="en-US" dirty="0" err="1"/>
              <a:t>hanya</a:t>
            </a:r>
            <a:r>
              <a:rPr lang="en-US" dirty="0"/>
              <a:t> </a:t>
            </a:r>
            <a:r>
              <a:rPr lang="en-US" dirty="0" err="1"/>
              <a:t>terwakili</a:t>
            </a:r>
            <a:r>
              <a:rPr lang="en-US" dirty="0"/>
              <a:t> </a:t>
            </a:r>
            <a:r>
              <a:rPr lang="en-US" dirty="0" err="1"/>
              <a:t>dari</a:t>
            </a:r>
            <a:r>
              <a:rPr lang="en-US" dirty="0"/>
              <a:t> </a:t>
            </a:r>
            <a:r>
              <a:rPr lang="en-US" dirty="0" err="1"/>
              <a:t>sudut</a:t>
            </a:r>
            <a:r>
              <a:rPr lang="en-US" dirty="0"/>
              <a:t> </a:t>
            </a:r>
            <a:r>
              <a:rPr lang="en-US" dirty="0" err="1"/>
              <a:t>pandang</a:t>
            </a:r>
            <a:r>
              <a:rPr lang="en-US" dirty="0"/>
              <a:t> Kristen </a:t>
            </a:r>
            <a:r>
              <a:rPr lang="en-US" dirty="0" err="1"/>
              <a:t>dan</a:t>
            </a:r>
            <a:r>
              <a:rPr lang="en-US" dirty="0"/>
              <a:t> Muslim. </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US" dirty="0" err="1"/>
              <a:t>Penelitian</a:t>
            </a:r>
            <a:r>
              <a:rPr lang="en-US" dirty="0"/>
              <a:t> </a:t>
            </a:r>
            <a:r>
              <a:rPr lang="en-US" dirty="0" err="1"/>
              <a:t>ini</a:t>
            </a:r>
            <a:r>
              <a:rPr lang="en-US" dirty="0"/>
              <a:t> </a:t>
            </a:r>
            <a:r>
              <a:rPr lang="en-US" dirty="0" err="1"/>
              <a:t>memfokuskan</a:t>
            </a:r>
            <a:r>
              <a:rPr lang="en-US" dirty="0"/>
              <a:t> </a:t>
            </a:r>
            <a:r>
              <a:rPr lang="en-US" dirty="0" err="1"/>
              <a:t>pembahasan</a:t>
            </a:r>
            <a:r>
              <a:rPr lang="en-US" dirty="0"/>
              <a:t> </a:t>
            </a:r>
            <a:r>
              <a:rPr lang="en-US" dirty="0" err="1"/>
              <a:t>peran</a:t>
            </a:r>
            <a:r>
              <a:rPr lang="en-US" dirty="0"/>
              <a:t> agama </a:t>
            </a:r>
            <a:r>
              <a:rPr lang="en-US" dirty="0" err="1"/>
              <a:t>dalam</a:t>
            </a:r>
            <a:r>
              <a:rPr lang="en-US" dirty="0"/>
              <a:t> proses </a:t>
            </a:r>
            <a:r>
              <a:rPr lang="en-US" dirty="0" err="1"/>
              <a:t>tanggap</a:t>
            </a:r>
            <a:r>
              <a:rPr lang="en-US" dirty="0"/>
              <a:t> </a:t>
            </a:r>
            <a:r>
              <a:rPr lang="en-US" dirty="0" err="1"/>
              <a:t>bencana</a:t>
            </a:r>
            <a:r>
              <a:rPr lang="en-US" dirty="0"/>
              <a:t> </a:t>
            </a:r>
            <a:r>
              <a:rPr lang="en-US" dirty="0" err="1"/>
              <a:t>dengan</a:t>
            </a:r>
            <a:r>
              <a:rPr lang="en-US" dirty="0"/>
              <a:t> </a:t>
            </a:r>
            <a:r>
              <a:rPr lang="en-US" dirty="0" err="1"/>
              <a:t>menggambarkan</a:t>
            </a:r>
            <a:r>
              <a:rPr lang="en-US" dirty="0"/>
              <a:t> </a:t>
            </a:r>
            <a:r>
              <a:rPr lang="en-US" dirty="0" err="1"/>
              <a:t>bagaimana</a:t>
            </a:r>
            <a:r>
              <a:rPr lang="en-US" dirty="0"/>
              <a:t> </a:t>
            </a:r>
            <a:r>
              <a:rPr lang="en-US" dirty="0" err="1"/>
              <a:t>gereja</a:t>
            </a:r>
            <a:r>
              <a:rPr lang="en-US" dirty="0"/>
              <a:t> </a:t>
            </a:r>
            <a:r>
              <a:rPr lang="en-US" dirty="0" err="1"/>
              <a:t>dan</a:t>
            </a:r>
            <a:r>
              <a:rPr lang="en-US" dirty="0"/>
              <a:t> </a:t>
            </a:r>
            <a:r>
              <a:rPr lang="en-US" dirty="0" err="1"/>
              <a:t>mesjid</a:t>
            </a:r>
            <a:r>
              <a:rPr lang="en-US" dirty="0"/>
              <a:t> </a:t>
            </a:r>
            <a:r>
              <a:rPr lang="en-US" dirty="0" err="1"/>
              <a:t>dalam</a:t>
            </a:r>
            <a:r>
              <a:rPr lang="en-US" dirty="0"/>
              <a:t> </a:t>
            </a:r>
            <a:r>
              <a:rPr lang="en-US" dirty="0" err="1"/>
              <a:t>menunjukkan</a:t>
            </a:r>
            <a:r>
              <a:rPr lang="en-US" dirty="0"/>
              <a:t> </a:t>
            </a:r>
            <a:r>
              <a:rPr lang="en-US" dirty="0" err="1"/>
              <a:t>solidaritas</a:t>
            </a:r>
            <a:r>
              <a:rPr lang="en-US" dirty="0"/>
              <a:t> </a:t>
            </a:r>
            <a:r>
              <a:rPr lang="en-US" dirty="0" err="1"/>
              <a:t>dan</a:t>
            </a:r>
            <a:r>
              <a:rPr lang="en-US" dirty="0"/>
              <a:t> </a:t>
            </a:r>
            <a:r>
              <a:rPr lang="en-US" dirty="0" err="1"/>
              <a:t>memberikan</a:t>
            </a:r>
            <a:r>
              <a:rPr lang="en-US" dirty="0"/>
              <a:t> </a:t>
            </a:r>
            <a:r>
              <a:rPr lang="en-US" dirty="0" err="1"/>
              <a:t>dukungan</a:t>
            </a:r>
            <a:r>
              <a:rPr lang="en-US" dirty="0"/>
              <a:t> </a:t>
            </a:r>
            <a:r>
              <a:rPr lang="en-US" dirty="0" err="1"/>
              <a:t>bagi</a:t>
            </a:r>
            <a:r>
              <a:rPr lang="en-US" dirty="0"/>
              <a:t> </a:t>
            </a:r>
            <a:r>
              <a:rPr lang="en-US" dirty="0" err="1"/>
              <a:t>masyarakat</a:t>
            </a:r>
            <a:r>
              <a:rPr lang="en-US" dirty="0"/>
              <a:t> </a:t>
            </a:r>
            <a:r>
              <a:rPr lang="en-US" dirty="0" err="1"/>
              <a:t>terdampak</a:t>
            </a:r>
            <a:r>
              <a:rPr lang="en-US" dirty="0"/>
              <a:t> </a:t>
            </a:r>
            <a:r>
              <a:rPr lang="en-US" dirty="0" err="1"/>
              <a:t>badai</a:t>
            </a:r>
            <a:r>
              <a:rPr lang="en-US" dirty="0"/>
              <a:t> </a:t>
            </a:r>
            <a:r>
              <a:rPr lang="en-US" dirty="0" err="1"/>
              <a:t>tropik</a:t>
            </a:r>
            <a:r>
              <a:rPr lang="en-US" dirty="0"/>
              <a:t> </a:t>
            </a:r>
            <a:r>
              <a:rPr lang="en-US" dirty="0" err="1"/>
              <a:t>Seroja</a:t>
            </a:r>
            <a:r>
              <a:rPr lang="en-US" dirty="0"/>
              <a:t> </a:t>
            </a:r>
            <a:r>
              <a:rPr lang="en-US" dirty="0" err="1"/>
              <a:t>dalam</a:t>
            </a:r>
            <a:r>
              <a:rPr lang="en-US" dirty="0"/>
              <a:t> </a:t>
            </a:r>
            <a:r>
              <a:rPr lang="en-US" dirty="0" err="1"/>
              <a:t>terwujud</a:t>
            </a:r>
            <a:r>
              <a:rPr lang="en-US" dirty="0"/>
              <a:t> </a:t>
            </a:r>
            <a:r>
              <a:rPr lang="en-US" dirty="0" err="1"/>
              <a:t>dalam</a:t>
            </a:r>
            <a:r>
              <a:rPr lang="en-US" dirty="0"/>
              <a:t> </a:t>
            </a:r>
            <a:r>
              <a:rPr lang="en-US" dirty="0" err="1"/>
              <a:t>beragam</a:t>
            </a:r>
            <a:r>
              <a:rPr lang="en-US" dirty="0"/>
              <a:t> </a:t>
            </a:r>
            <a:r>
              <a:rPr lang="en-US" dirty="0" err="1"/>
              <a:t>tindakan</a:t>
            </a:r>
            <a:r>
              <a:rPr lang="en-US" dirty="0"/>
              <a:t>. </a:t>
            </a:r>
            <a:r>
              <a:rPr lang="en-US" dirty="0" err="1"/>
              <a:t>Wawancara</a:t>
            </a:r>
            <a:r>
              <a:rPr lang="en-US" dirty="0"/>
              <a:t> yang </a:t>
            </a:r>
            <a:r>
              <a:rPr lang="en-US" dirty="0" err="1"/>
              <a:t>dilakukan</a:t>
            </a:r>
            <a:r>
              <a:rPr lang="en-US" dirty="0"/>
              <a:t> </a:t>
            </a:r>
            <a:r>
              <a:rPr lang="en-US" dirty="0" err="1"/>
              <a:t>oleh</a:t>
            </a:r>
            <a:r>
              <a:rPr lang="en-US" dirty="0"/>
              <a:t> </a:t>
            </a:r>
            <a:r>
              <a:rPr lang="en-US" dirty="0" err="1"/>
              <a:t>tim</a:t>
            </a:r>
            <a:r>
              <a:rPr lang="en-US" dirty="0"/>
              <a:t> </a:t>
            </a:r>
            <a:r>
              <a:rPr lang="en-US" dirty="0" err="1"/>
              <a:t>peneliti</a:t>
            </a:r>
            <a:r>
              <a:rPr lang="en-US" dirty="0"/>
              <a:t> </a:t>
            </a:r>
            <a:r>
              <a:rPr lang="en-US" dirty="0" err="1"/>
              <a:t>terpusat</a:t>
            </a:r>
            <a:r>
              <a:rPr lang="en-US" dirty="0"/>
              <a:t> </a:t>
            </a:r>
            <a:r>
              <a:rPr lang="en-US" dirty="0" err="1"/>
              <a:t>pada</a:t>
            </a:r>
            <a:r>
              <a:rPr lang="en-US" dirty="0"/>
              <a:t> </a:t>
            </a:r>
            <a:r>
              <a:rPr lang="en-US" dirty="0" err="1"/>
              <a:t>tokoh-tokoh</a:t>
            </a:r>
            <a:r>
              <a:rPr lang="en-US" dirty="0"/>
              <a:t> agama </a:t>
            </a:r>
            <a:r>
              <a:rPr lang="en-US" dirty="0" err="1"/>
              <a:t>dimana</a:t>
            </a:r>
            <a:r>
              <a:rPr lang="en-US" dirty="0"/>
              <a:t> </a:t>
            </a:r>
            <a:r>
              <a:rPr lang="en-US" dirty="0" err="1"/>
              <a:t>fasilitas</a:t>
            </a:r>
            <a:r>
              <a:rPr lang="en-US" dirty="0"/>
              <a:t> </a:t>
            </a:r>
            <a:r>
              <a:rPr lang="en-US" dirty="0" err="1"/>
              <a:t>keagamaan</a:t>
            </a:r>
            <a:r>
              <a:rPr lang="en-US" dirty="0"/>
              <a:t> yang </a:t>
            </a:r>
            <a:r>
              <a:rPr lang="en-US" dirty="0" err="1"/>
              <a:t>ada</a:t>
            </a:r>
            <a:r>
              <a:rPr lang="en-US" dirty="0"/>
              <a:t> di </a:t>
            </a:r>
            <a:r>
              <a:rPr lang="en-US" dirty="0" err="1"/>
              <a:t>lokasi</a:t>
            </a:r>
            <a:r>
              <a:rPr lang="en-US" dirty="0"/>
              <a:t> </a:t>
            </a:r>
            <a:r>
              <a:rPr lang="en-US" dirty="0" err="1"/>
              <a:t>penelitian</a:t>
            </a:r>
            <a:r>
              <a:rPr lang="en-US" dirty="0"/>
              <a:t>, </a:t>
            </a:r>
            <a:r>
              <a:rPr lang="en-US" dirty="0" err="1"/>
              <a:t>sehingga</a:t>
            </a:r>
            <a:r>
              <a:rPr lang="en-US" dirty="0"/>
              <a:t> </a:t>
            </a:r>
            <a:r>
              <a:rPr lang="en-US" dirty="0" err="1"/>
              <a:t>informasi</a:t>
            </a:r>
            <a:r>
              <a:rPr lang="en-US" dirty="0"/>
              <a:t> yang </a:t>
            </a:r>
            <a:r>
              <a:rPr lang="en-US" dirty="0" err="1"/>
              <a:t>diperoleh</a:t>
            </a:r>
            <a:r>
              <a:rPr lang="en-US" dirty="0"/>
              <a:t> </a:t>
            </a:r>
            <a:r>
              <a:rPr lang="en-US" dirty="0" err="1"/>
              <a:t>terkait</a:t>
            </a:r>
            <a:r>
              <a:rPr lang="en-US" dirty="0"/>
              <a:t> </a:t>
            </a:r>
            <a:r>
              <a:rPr lang="en-US" dirty="0" err="1"/>
              <a:t>dengan</a:t>
            </a:r>
            <a:r>
              <a:rPr lang="en-US" dirty="0"/>
              <a:t> </a:t>
            </a:r>
            <a:r>
              <a:rPr lang="en-US" dirty="0" err="1"/>
              <a:t>peran</a:t>
            </a:r>
            <a:r>
              <a:rPr lang="en-US" dirty="0"/>
              <a:t> agama </a:t>
            </a:r>
            <a:r>
              <a:rPr lang="en-US" dirty="0" err="1"/>
              <a:t>dalam</a:t>
            </a:r>
            <a:r>
              <a:rPr lang="en-US" dirty="0"/>
              <a:t> </a:t>
            </a:r>
            <a:r>
              <a:rPr lang="en-US" dirty="0" err="1"/>
              <a:t>penelitian</a:t>
            </a:r>
            <a:r>
              <a:rPr lang="en-US" dirty="0"/>
              <a:t> </a:t>
            </a:r>
            <a:r>
              <a:rPr lang="en-US" dirty="0" err="1"/>
              <a:t>ini</a:t>
            </a:r>
            <a:r>
              <a:rPr lang="en-US" dirty="0"/>
              <a:t> </a:t>
            </a:r>
            <a:r>
              <a:rPr lang="en-US" dirty="0" err="1"/>
              <a:t>hanya</a:t>
            </a:r>
            <a:r>
              <a:rPr lang="en-US" dirty="0"/>
              <a:t> </a:t>
            </a:r>
            <a:r>
              <a:rPr lang="en-US" dirty="0" err="1"/>
              <a:t>terwakili</a:t>
            </a:r>
            <a:r>
              <a:rPr lang="en-US" dirty="0"/>
              <a:t> </a:t>
            </a:r>
            <a:r>
              <a:rPr lang="en-US" dirty="0" err="1"/>
              <a:t>dari</a:t>
            </a:r>
            <a:r>
              <a:rPr lang="en-US" dirty="0"/>
              <a:t> </a:t>
            </a:r>
            <a:r>
              <a:rPr lang="en-US" dirty="0" err="1"/>
              <a:t>sudut</a:t>
            </a:r>
            <a:r>
              <a:rPr lang="en-US" dirty="0"/>
              <a:t> </a:t>
            </a:r>
            <a:r>
              <a:rPr lang="en-US" dirty="0" err="1"/>
              <a:t>pandang</a:t>
            </a:r>
            <a:r>
              <a:rPr lang="en-US" dirty="0"/>
              <a:t> Kristen </a:t>
            </a:r>
            <a:r>
              <a:rPr lang="en-US" dirty="0" err="1"/>
              <a:t>dan</a:t>
            </a:r>
            <a:r>
              <a:rPr lang="en-US" dirty="0"/>
              <a:t> Muslim. </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US" dirty="0" err="1"/>
              <a:t>Pemimpin</a:t>
            </a:r>
            <a:r>
              <a:rPr lang="en-US" dirty="0"/>
              <a:t> </a:t>
            </a:r>
            <a:r>
              <a:rPr lang="en-US" dirty="0" err="1"/>
              <a:t>lokal</a:t>
            </a:r>
            <a:r>
              <a:rPr lang="en-US" dirty="0"/>
              <a:t> </a:t>
            </a:r>
            <a:r>
              <a:rPr lang="en-US" dirty="0" err="1"/>
              <a:t>gereja</a:t>
            </a:r>
            <a:r>
              <a:rPr lang="en-US" dirty="0"/>
              <a:t> </a:t>
            </a:r>
            <a:r>
              <a:rPr lang="en-US" dirty="0" err="1"/>
              <a:t>dan</a:t>
            </a:r>
            <a:r>
              <a:rPr lang="en-US" dirty="0"/>
              <a:t> </a:t>
            </a:r>
            <a:r>
              <a:rPr lang="en-US" dirty="0" err="1"/>
              <a:t>pengurus</a:t>
            </a:r>
            <a:r>
              <a:rPr lang="en-US" dirty="0"/>
              <a:t> masjid </a:t>
            </a:r>
            <a:r>
              <a:rPr lang="en-US" dirty="0" err="1"/>
              <a:t>telah</a:t>
            </a:r>
            <a:r>
              <a:rPr lang="en-US" dirty="0"/>
              <a:t> </a:t>
            </a:r>
            <a:r>
              <a:rPr lang="en-US" dirty="0" err="1"/>
              <a:t>menyiagakan</a:t>
            </a:r>
            <a:r>
              <a:rPr lang="en-US" dirty="0"/>
              <a:t> </a:t>
            </a:r>
            <a:r>
              <a:rPr lang="en-US" dirty="0" err="1"/>
              <a:t>gedung</a:t>
            </a:r>
            <a:r>
              <a:rPr lang="en-US" dirty="0"/>
              <a:t> </a:t>
            </a:r>
            <a:r>
              <a:rPr lang="en-US" dirty="0" err="1"/>
              <a:t>gereja</a:t>
            </a:r>
            <a:r>
              <a:rPr lang="en-US" dirty="0"/>
              <a:t> </a:t>
            </a:r>
            <a:r>
              <a:rPr lang="en-US" dirty="0" err="1"/>
              <a:t>dan</a:t>
            </a:r>
            <a:r>
              <a:rPr lang="en-US" dirty="0"/>
              <a:t> masjid </a:t>
            </a:r>
            <a:r>
              <a:rPr lang="en-US" dirty="0" err="1"/>
              <a:t>menjadi</a:t>
            </a:r>
            <a:r>
              <a:rPr lang="en-US" dirty="0"/>
              <a:t> </a:t>
            </a:r>
            <a:r>
              <a:rPr lang="en-US" dirty="0" err="1"/>
              <a:t>tempat</a:t>
            </a:r>
            <a:r>
              <a:rPr lang="en-US" dirty="0"/>
              <a:t> </a:t>
            </a:r>
            <a:r>
              <a:rPr lang="en-US" dirty="0" err="1"/>
              <a:t>pengungsian</a:t>
            </a:r>
            <a:r>
              <a:rPr lang="en-US" dirty="0"/>
              <a:t>, </a:t>
            </a:r>
            <a:r>
              <a:rPr lang="en-US" dirty="0" err="1"/>
              <a:t>walaupun</a:t>
            </a:r>
            <a:r>
              <a:rPr lang="en-US" dirty="0"/>
              <a:t> </a:t>
            </a:r>
            <a:r>
              <a:rPr lang="en-US" dirty="0" err="1"/>
              <a:t>dengan</a:t>
            </a:r>
            <a:r>
              <a:rPr lang="en-US" dirty="0"/>
              <a:t> </a:t>
            </a:r>
            <a:r>
              <a:rPr lang="en-US" dirty="0" err="1"/>
              <a:t>dukungan</a:t>
            </a:r>
            <a:r>
              <a:rPr lang="en-US" dirty="0"/>
              <a:t> </a:t>
            </a:r>
            <a:r>
              <a:rPr lang="en-US" dirty="0" err="1"/>
              <a:t>fasilitas</a:t>
            </a:r>
            <a:r>
              <a:rPr lang="en-US" dirty="0"/>
              <a:t> </a:t>
            </a:r>
            <a:r>
              <a:rPr lang="en-US" dirty="0" err="1"/>
              <a:t>seadanya</a:t>
            </a:r>
            <a:r>
              <a:rPr lang="en-US" dirty="0"/>
              <a:t>. </a:t>
            </a:r>
            <a:r>
              <a:rPr lang="en-US" dirty="0" err="1"/>
              <a:t>Respon</a:t>
            </a:r>
            <a:r>
              <a:rPr lang="en-US" dirty="0"/>
              <a:t> yang </a:t>
            </a:r>
            <a:r>
              <a:rPr lang="en-US" dirty="0" err="1"/>
              <a:t>demikian</a:t>
            </a:r>
            <a:r>
              <a:rPr lang="en-US" dirty="0"/>
              <a:t> </a:t>
            </a:r>
            <a:r>
              <a:rPr lang="en-US" dirty="0" err="1"/>
              <a:t>sangat</a:t>
            </a:r>
            <a:r>
              <a:rPr lang="en-US" dirty="0"/>
              <a:t> </a:t>
            </a:r>
            <a:r>
              <a:rPr lang="en-US" dirty="0" err="1"/>
              <a:t>diapreasi</a:t>
            </a:r>
            <a:r>
              <a:rPr lang="en-US" dirty="0"/>
              <a:t> </a:t>
            </a:r>
            <a:r>
              <a:rPr lang="en-US" dirty="0" err="1"/>
              <a:t>oleh</a:t>
            </a:r>
            <a:r>
              <a:rPr lang="en-US" dirty="0"/>
              <a:t> </a:t>
            </a:r>
            <a:r>
              <a:rPr lang="en-US" dirty="0" err="1"/>
              <a:t>narasumber</a:t>
            </a:r>
            <a:r>
              <a:rPr lang="en-US" dirty="0"/>
              <a:t> </a:t>
            </a:r>
            <a:r>
              <a:rPr lang="en-US" dirty="0" err="1"/>
              <a:t>sebagai</a:t>
            </a:r>
            <a:r>
              <a:rPr lang="en-US" dirty="0"/>
              <a:t> </a:t>
            </a:r>
            <a:r>
              <a:rPr lang="en-US" dirty="0" err="1"/>
              <a:t>bentuk</a:t>
            </a:r>
            <a:r>
              <a:rPr lang="en-US" dirty="0"/>
              <a:t> </a:t>
            </a:r>
            <a:r>
              <a:rPr lang="en-US" dirty="0" err="1"/>
              <a:t>kepedulian</a:t>
            </a:r>
            <a:r>
              <a:rPr lang="en-US" dirty="0"/>
              <a:t>.</a:t>
            </a:r>
          </a:p>
        </p:txBody>
      </p:sp>
      <p:sp>
        <p:nvSpPr>
          <p:cNvPr id="3" name="Title 2"/>
          <p:cNvSpPr>
            <a:spLocks noGrp="1"/>
          </p:cNvSpPr>
          <p:nvPr>
            <p:ph type="title"/>
          </p:nvPr>
        </p:nvSpPr>
        <p:spPr/>
        <p:txBody>
          <a:bodyPr>
            <a:noAutofit/>
          </a:bodyPr>
          <a:lstStyle/>
          <a:p>
            <a:r>
              <a:rPr lang="id-ID" sz="1200" dirty="0">
                <a:latin typeface="Arial" panose="020B0604020202020204" pitchFamily="34" charset="0"/>
                <a:cs typeface="Arial" panose="020B0604020202020204" pitchFamily="34" charset="0"/>
              </a:rPr>
              <a:t>Peran Agama </a:t>
            </a:r>
            <a:br>
              <a:rPr lang="en-US" sz="1200" dirty="0">
                <a:latin typeface="Arial" panose="020B0604020202020204" pitchFamily="34" charset="0"/>
                <a:cs typeface="Arial" panose="020B0604020202020204" pitchFamily="34" charset="0"/>
              </a:rPr>
            </a:br>
            <a:r>
              <a:rPr lang="id-ID" sz="1200" dirty="0">
                <a:latin typeface="Arial" panose="020B0604020202020204" pitchFamily="34" charset="0"/>
                <a:cs typeface="Arial" panose="020B0604020202020204" pitchFamily="34" charset="0"/>
              </a:rPr>
              <a:t>sebagai Kepercayaan dan Lembaga dalam Proses Tanggap Bencana dan Hubungannya dengan Perempuan Pesisir</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90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2020824"/>
            <a:ext cx="8534400" cy="4608576"/>
          </a:xfrm>
        </p:spPr>
        <p:txBody>
          <a:bodyPr>
            <a:normAutofit fontScale="92500" lnSpcReduction="20000"/>
          </a:bodyPr>
          <a:lstStyle/>
          <a:p>
            <a:pPr algn="just"/>
            <a:r>
              <a:rPr lang="en-US" dirty="0"/>
              <a:t>Ada </a:t>
            </a:r>
            <a:r>
              <a:rPr lang="en-US" dirty="0" err="1"/>
              <a:t>beberapa</a:t>
            </a:r>
            <a:r>
              <a:rPr lang="en-US" dirty="0"/>
              <a:t> </a:t>
            </a:r>
            <a:r>
              <a:rPr lang="en-US" dirty="0" err="1"/>
              <a:t>hal</a:t>
            </a:r>
            <a:r>
              <a:rPr lang="en-US" dirty="0"/>
              <a:t> yang </a:t>
            </a:r>
            <a:r>
              <a:rPr lang="en-US" dirty="0" err="1"/>
              <a:t>menjadi</a:t>
            </a:r>
            <a:r>
              <a:rPr lang="en-US" dirty="0"/>
              <a:t> </a:t>
            </a:r>
            <a:r>
              <a:rPr lang="en-US" dirty="0" err="1"/>
              <a:t>catatan</a:t>
            </a:r>
            <a:r>
              <a:rPr lang="en-US" dirty="0"/>
              <a:t> </a:t>
            </a:r>
            <a:r>
              <a:rPr lang="en-US" dirty="0" err="1"/>
              <a:t>penting</a:t>
            </a:r>
            <a:r>
              <a:rPr lang="en-US" dirty="0"/>
              <a:t> </a:t>
            </a:r>
            <a:r>
              <a:rPr lang="en-US" dirty="0" err="1"/>
              <a:t>terkait</a:t>
            </a:r>
            <a:r>
              <a:rPr lang="en-US" dirty="0"/>
              <a:t> </a:t>
            </a:r>
            <a:r>
              <a:rPr lang="en-US" dirty="0" err="1"/>
              <a:t>terjangan</a:t>
            </a:r>
            <a:r>
              <a:rPr lang="en-US" dirty="0"/>
              <a:t> </a:t>
            </a:r>
            <a:r>
              <a:rPr lang="en-US" dirty="0" err="1"/>
              <a:t>siklon</a:t>
            </a:r>
            <a:r>
              <a:rPr lang="en-US" dirty="0"/>
              <a:t> </a:t>
            </a:r>
            <a:r>
              <a:rPr lang="en-US" dirty="0" err="1"/>
              <a:t>tropik</a:t>
            </a:r>
            <a:r>
              <a:rPr lang="en-US" dirty="0"/>
              <a:t> </a:t>
            </a:r>
            <a:r>
              <a:rPr lang="en-US" dirty="0" err="1"/>
              <a:t>Seroja</a:t>
            </a:r>
            <a:r>
              <a:rPr lang="en-US" dirty="0"/>
              <a:t> yang </a:t>
            </a:r>
            <a:r>
              <a:rPr lang="en-US" dirty="0" err="1"/>
              <a:t>menjadi</a:t>
            </a:r>
            <a:r>
              <a:rPr lang="en-US" dirty="0"/>
              <a:t> </a:t>
            </a:r>
            <a:r>
              <a:rPr lang="en-US" dirty="0" err="1"/>
              <a:t>gambaran</a:t>
            </a:r>
            <a:r>
              <a:rPr lang="en-US" dirty="0"/>
              <a:t> </a:t>
            </a:r>
            <a:r>
              <a:rPr lang="en-US" dirty="0" err="1"/>
              <a:t>nyata</a:t>
            </a:r>
            <a:r>
              <a:rPr lang="en-US" dirty="0"/>
              <a:t> </a:t>
            </a:r>
            <a:r>
              <a:rPr lang="en-US" dirty="0" err="1"/>
              <a:t>terlihat</a:t>
            </a:r>
            <a:r>
              <a:rPr lang="en-US" dirty="0"/>
              <a:t> </a:t>
            </a:r>
            <a:r>
              <a:rPr lang="en-US" dirty="0" err="1"/>
              <a:t>dalam</a:t>
            </a:r>
            <a:r>
              <a:rPr lang="en-US" dirty="0"/>
              <a:t> </a:t>
            </a:r>
            <a:r>
              <a:rPr lang="en-US" dirty="0" err="1"/>
              <a:t>penelitian</a:t>
            </a:r>
            <a:r>
              <a:rPr lang="en-US" dirty="0"/>
              <a:t> </a:t>
            </a:r>
            <a:r>
              <a:rPr lang="en-US" dirty="0" err="1"/>
              <a:t>ini</a:t>
            </a:r>
            <a:r>
              <a:rPr lang="en-US" dirty="0"/>
              <a:t> yang </a:t>
            </a:r>
            <a:r>
              <a:rPr lang="en-US" dirty="0" err="1"/>
              <a:t>berdampak</a:t>
            </a:r>
            <a:r>
              <a:rPr lang="en-US" dirty="0"/>
              <a:t> </a:t>
            </a:r>
            <a:r>
              <a:rPr lang="en-US" dirty="0" err="1"/>
              <a:t>secara</a:t>
            </a:r>
            <a:r>
              <a:rPr lang="en-US" dirty="0"/>
              <a:t> </a:t>
            </a:r>
            <a:r>
              <a:rPr lang="en-US" dirty="0" err="1"/>
              <a:t>negatif</a:t>
            </a:r>
            <a:r>
              <a:rPr lang="en-US" dirty="0"/>
              <a:t> </a:t>
            </a:r>
            <a:r>
              <a:rPr lang="en-US" dirty="0" err="1"/>
              <a:t>terhadap</a:t>
            </a:r>
            <a:r>
              <a:rPr lang="en-US" dirty="0"/>
              <a:t> </a:t>
            </a:r>
            <a:r>
              <a:rPr lang="en-US" dirty="0" err="1"/>
              <a:t>kapasitas</a:t>
            </a:r>
            <a:r>
              <a:rPr lang="en-US" dirty="0"/>
              <a:t> </a:t>
            </a:r>
            <a:r>
              <a:rPr lang="en-US" dirty="0" err="1"/>
              <a:t>masyarakat</a:t>
            </a:r>
            <a:r>
              <a:rPr lang="en-US" dirty="0"/>
              <a:t> </a:t>
            </a:r>
            <a:r>
              <a:rPr lang="en-US" dirty="0" err="1"/>
              <a:t>pesisir</a:t>
            </a:r>
            <a:r>
              <a:rPr lang="en-US" dirty="0"/>
              <a:t> </a:t>
            </a:r>
            <a:r>
              <a:rPr lang="en-US" dirty="0" err="1"/>
              <a:t>dan</a:t>
            </a:r>
            <a:r>
              <a:rPr lang="en-US" dirty="0"/>
              <a:t> </a:t>
            </a:r>
            <a:r>
              <a:rPr lang="en-US" dirty="0" err="1"/>
              <a:t>mempersulit</a:t>
            </a:r>
            <a:r>
              <a:rPr lang="en-US" dirty="0"/>
              <a:t> </a:t>
            </a:r>
            <a:r>
              <a:rPr lang="en-US" dirty="0" err="1"/>
              <a:t>kondisi</a:t>
            </a:r>
            <a:r>
              <a:rPr lang="en-US" dirty="0"/>
              <a:t> </a:t>
            </a:r>
            <a:r>
              <a:rPr lang="en-US" dirty="0" err="1"/>
              <a:t>hidup</a:t>
            </a:r>
            <a:r>
              <a:rPr lang="en-US" dirty="0"/>
              <a:t> </a:t>
            </a:r>
            <a:r>
              <a:rPr lang="en-US" dirty="0" err="1"/>
              <a:t>terutama</a:t>
            </a:r>
            <a:r>
              <a:rPr lang="en-US" dirty="0"/>
              <a:t> </a:t>
            </a:r>
            <a:r>
              <a:rPr lang="en-US" dirty="0" err="1"/>
              <a:t>bagi</a:t>
            </a:r>
            <a:r>
              <a:rPr lang="en-US" dirty="0"/>
              <a:t> </a:t>
            </a:r>
            <a:r>
              <a:rPr lang="en-US" dirty="0" err="1"/>
              <a:t>perempuan</a:t>
            </a:r>
            <a:r>
              <a:rPr lang="en-US" dirty="0"/>
              <a:t> </a:t>
            </a:r>
            <a:r>
              <a:rPr lang="en-US" dirty="0" err="1"/>
              <a:t>pesisir</a:t>
            </a:r>
            <a:r>
              <a:rPr lang="id-ID" dirty="0"/>
              <a:t>, yaitu:</a:t>
            </a:r>
            <a:endParaRPr lang="en-US" dirty="0"/>
          </a:p>
          <a:p>
            <a:pPr marL="342900" lvl="0" indent="-342900" algn="just">
              <a:buFont typeface="Courier New" panose="02070309020205020404" pitchFamily="49" charset="0"/>
              <a:buChar char="o"/>
            </a:pPr>
            <a:r>
              <a:rPr lang="en-US" dirty="0" err="1"/>
              <a:t>Peristiwa</a:t>
            </a:r>
            <a:r>
              <a:rPr lang="en-US" dirty="0"/>
              <a:t> </a:t>
            </a:r>
            <a:r>
              <a:rPr lang="en-US" dirty="0" err="1"/>
              <a:t>alam</a:t>
            </a:r>
            <a:r>
              <a:rPr lang="id-ID" dirty="0"/>
              <a:t> itu sangat dahsyat dan tidak terbayangkan sebelumnya sehingga menimbulkan rasa takut dan kuatir yang besar</a:t>
            </a:r>
            <a:r>
              <a:rPr lang="en-US" dirty="0"/>
              <a:t>. </a:t>
            </a:r>
          </a:p>
          <a:p>
            <a:pPr marL="342900" lvl="0" indent="-342900" algn="just">
              <a:buFont typeface="Courier New" panose="02070309020205020404" pitchFamily="49" charset="0"/>
              <a:buChar char="o"/>
            </a:pPr>
            <a:r>
              <a:rPr lang="en-US" dirty="0"/>
              <a:t>D</a:t>
            </a:r>
            <a:r>
              <a:rPr lang="id-ID" dirty="0"/>
              <a:t>ampak kerusakan yang ditimbulkannya sangat besar sebagaimana disebutkan dalam paparan latar belakang penelitian ini</a:t>
            </a:r>
            <a:r>
              <a:rPr lang="en-US" dirty="0"/>
              <a:t>. </a:t>
            </a:r>
          </a:p>
          <a:p>
            <a:pPr marL="342900" lvl="0" indent="-342900" algn="just">
              <a:buFont typeface="Courier New" panose="02070309020205020404" pitchFamily="49" charset="0"/>
              <a:buChar char="o"/>
            </a:pPr>
            <a:r>
              <a:rPr lang="en-US" dirty="0" err="1"/>
              <a:t>Peringatan</a:t>
            </a:r>
            <a:r>
              <a:rPr lang="en-US" dirty="0"/>
              <a:t> </a:t>
            </a:r>
            <a:r>
              <a:rPr lang="en-US" dirty="0" err="1"/>
              <a:t>dini</a:t>
            </a:r>
            <a:r>
              <a:rPr lang="en-US" dirty="0"/>
              <a:t> </a:t>
            </a:r>
            <a:r>
              <a:rPr lang="en-US" dirty="0" err="1"/>
              <a:t>tentang</a:t>
            </a:r>
            <a:r>
              <a:rPr lang="en-US" dirty="0"/>
              <a:t> proses </a:t>
            </a:r>
            <a:r>
              <a:rPr lang="en-US" dirty="0" err="1"/>
              <a:t>terbentuknya</a:t>
            </a:r>
            <a:r>
              <a:rPr lang="en-US" dirty="0"/>
              <a:t> </a:t>
            </a:r>
            <a:r>
              <a:rPr lang="en-US" dirty="0" err="1"/>
              <a:t>siklon</a:t>
            </a:r>
            <a:r>
              <a:rPr lang="en-US" dirty="0"/>
              <a:t> </a:t>
            </a:r>
            <a:r>
              <a:rPr lang="en-US" dirty="0" err="1"/>
              <a:t>tropik</a:t>
            </a:r>
            <a:r>
              <a:rPr lang="en-US" dirty="0"/>
              <a:t> </a:t>
            </a:r>
            <a:r>
              <a:rPr lang="en-US" dirty="0" err="1"/>
              <a:t>ini</a:t>
            </a:r>
            <a:r>
              <a:rPr lang="en-US" dirty="0"/>
              <a:t> </a:t>
            </a:r>
            <a:r>
              <a:rPr lang="en-US" dirty="0" err="1"/>
              <a:t>tidak</a:t>
            </a:r>
            <a:r>
              <a:rPr lang="en-US" dirty="0"/>
              <a:t> </a:t>
            </a:r>
            <a:r>
              <a:rPr lang="en-US" dirty="0" err="1"/>
              <a:t>menjangkau</a:t>
            </a:r>
            <a:r>
              <a:rPr lang="en-US" dirty="0"/>
              <a:t> </a:t>
            </a:r>
            <a:r>
              <a:rPr lang="en-US" dirty="0" err="1"/>
              <a:t>masyarakat</a:t>
            </a:r>
            <a:r>
              <a:rPr lang="en-US" dirty="0"/>
              <a:t> </a:t>
            </a:r>
            <a:r>
              <a:rPr lang="en-US" dirty="0" err="1"/>
              <a:t>secara</a:t>
            </a:r>
            <a:r>
              <a:rPr lang="en-US" dirty="0"/>
              <a:t> </a:t>
            </a:r>
            <a:r>
              <a:rPr lang="en-US" dirty="0" err="1"/>
              <a:t>luas</a:t>
            </a:r>
            <a:r>
              <a:rPr lang="en-US" dirty="0"/>
              <a:t> </a:t>
            </a:r>
            <a:r>
              <a:rPr lang="en-US" dirty="0" err="1"/>
              <a:t>dengan</a:t>
            </a:r>
            <a:r>
              <a:rPr lang="en-US" dirty="0"/>
              <a:t> </a:t>
            </a:r>
            <a:r>
              <a:rPr lang="en-US" dirty="0" err="1"/>
              <a:t>potensi</a:t>
            </a:r>
            <a:r>
              <a:rPr lang="en-US" dirty="0"/>
              <a:t> </a:t>
            </a:r>
            <a:r>
              <a:rPr lang="en-US" dirty="0" err="1"/>
              <a:t>mengatasi</a:t>
            </a:r>
            <a:r>
              <a:rPr lang="en-US" dirty="0"/>
              <a:t> </a:t>
            </a:r>
            <a:r>
              <a:rPr lang="en-US" dirty="0" err="1"/>
              <a:t>wilayah</a:t>
            </a:r>
            <a:r>
              <a:rPr lang="en-US" dirty="0"/>
              <a:t> </a:t>
            </a:r>
            <a:r>
              <a:rPr lang="en-US" dirty="0" err="1"/>
              <a:t>terdampak</a:t>
            </a:r>
            <a:r>
              <a:rPr lang="en-US" dirty="0"/>
              <a:t> </a:t>
            </a:r>
            <a:r>
              <a:rPr lang="en-US" dirty="0" err="1"/>
              <a:t>dengan</a:t>
            </a:r>
            <a:r>
              <a:rPr lang="en-US" dirty="0"/>
              <a:t> </a:t>
            </a:r>
            <a:r>
              <a:rPr lang="en-US" dirty="0" err="1"/>
              <a:t>baik</a:t>
            </a:r>
            <a:r>
              <a:rPr lang="en-US" dirty="0"/>
              <a:t>. </a:t>
            </a:r>
          </a:p>
          <a:p>
            <a:pPr marL="342900" lvl="0" indent="-342900" algn="just">
              <a:buFont typeface="Courier New" panose="02070309020205020404" pitchFamily="49" charset="0"/>
              <a:buChar char="o"/>
            </a:pPr>
            <a:r>
              <a:rPr lang="en-US" dirty="0" err="1"/>
              <a:t>Siklon</a:t>
            </a:r>
            <a:r>
              <a:rPr lang="en-US" dirty="0"/>
              <a:t> </a:t>
            </a:r>
            <a:r>
              <a:rPr lang="en-US" dirty="0" err="1"/>
              <a:t>tropis</a:t>
            </a:r>
            <a:r>
              <a:rPr lang="en-US" dirty="0"/>
              <a:t> </a:t>
            </a:r>
            <a:r>
              <a:rPr lang="en-US" dirty="0" err="1"/>
              <a:t>Seroja</a:t>
            </a:r>
            <a:r>
              <a:rPr lang="en-US" dirty="0"/>
              <a:t> </a:t>
            </a:r>
            <a:r>
              <a:rPr lang="en-US" dirty="0" err="1"/>
              <a:t>terjadi</a:t>
            </a:r>
            <a:r>
              <a:rPr lang="en-US" dirty="0"/>
              <a:t> </a:t>
            </a:r>
            <a:r>
              <a:rPr lang="en-US" dirty="0" err="1"/>
              <a:t>pasca</a:t>
            </a:r>
            <a:r>
              <a:rPr lang="en-US" dirty="0"/>
              <a:t> </a:t>
            </a:r>
            <a:r>
              <a:rPr lang="en-US" dirty="0" err="1"/>
              <a:t>periode</a:t>
            </a:r>
            <a:r>
              <a:rPr lang="en-US" dirty="0"/>
              <a:t> </a:t>
            </a:r>
            <a:r>
              <a:rPr lang="en-US" dirty="0" err="1"/>
              <a:t>musim</a:t>
            </a:r>
            <a:r>
              <a:rPr lang="en-US" dirty="0"/>
              <a:t> </a:t>
            </a:r>
            <a:r>
              <a:rPr lang="en-US" dirty="0" err="1"/>
              <a:t>angin</a:t>
            </a:r>
            <a:r>
              <a:rPr lang="en-US" dirty="0"/>
              <a:t> </a:t>
            </a:r>
            <a:r>
              <a:rPr lang="en-US" dirty="0" err="1"/>
              <a:t>barat</a:t>
            </a:r>
            <a:r>
              <a:rPr lang="en-US" dirty="0"/>
              <a:t> yang </a:t>
            </a:r>
            <a:r>
              <a:rPr lang="en-US" dirty="0" err="1"/>
              <a:t>normalnya</a:t>
            </a:r>
            <a:r>
              <a:rPr lang="en-US" dirty="0"/>
              <a:t> </a:t>
            </a:r>
            <a:r>
              <a:rPr lang="en-US" dirty="0" err="1"/>
              <a:t>berlangsung</a:t>
            </a:r>
            <a:r>
              <a:rPr lang="en-US" dirty="0"/>
              <a:t> </a:t>
            </a:r>
            <a:r>
              <a:rPr lang="en-US" dirty="0" err="1"/>
              <a:t>dari</a:t>
            </a:r>
            <a:r>
              <a:rPr lang="en-US" dirty="0"/>
              <a:t> </a:t>
            </a:r>
            <a:r>
              <a:rPr lang="en-US" dirty="0" err="1"/>
              <a:t>Desember</a:t>
            </a:r>
            <a:r>
              <a:rPr lang="en-US" dirty="0"/>
              <a:t> </a:t>
            </a:r>
            <a:r>
              <a:rPr lang="en-US" dirty="0" err="1"/>
              <a:t>hingga</a:t>
            </a:r>
            <a:r>
              <a:rPr lang="en-US" dirty="0"/>
              <a:t> </a:t>
            </a:r>
            <a:r>
              <a:rPr lang="en-US" dirty="0" err="1"/>
              <a:t>Maret</a:t>
            </a:r>
            <a:r>
              <a:rPr lang="en-US" dirty="0"/>
              <a:t>, yang </a:t>
            </a:r>
            <a:r>
              <a:rPr lang="en-US" dirty="0" err="1"/>
              <a:t>merupakan</a:t>
            </a:r>
            <a:r>
              <a:rPr lang="en-US" dirty="0"/>
              <a:t> </a:t>
            </a:r>
            <a:r>
              <a:rPr lang="en-US" dirty="0" err="1"/>
              <a:t>salah</a:t>
            </a:r>
            <a:r>
              <a:rPr lang="en-US" dirty="0"/>
              <a:t> </a:t>
            </a:r>
            <a:r>
              <a:rPr lang="en-US" dirty="0" err="1"/>
              <a:t>satu</a:t>
            </a:r>
            <a:r>
              <a:rPr lang="en-US" dirty="0"/>
              <a:t> </a:t>
            </a:r>
            <a:r>
              <a:rPr lang="en-US" dirty="0" err="1"/>
              <a:t>masa</a:t>
            </a:r>
            <a:r>
              <a:rPr lang="en-US" dirty="0"/>
              <a:t> </a:t>
            </a:r>
            <a:r>
              <a:rPr lang="en-US" dirty="0" err="1"/>
              <a:t>paceklik</a:t>
            </a:r>
            <a:r>
              <a:rPr lang="en-US" dirty="0"/>
              <a:t> </a:t>
            </a:r>
            <a:r>
              <a:rPr lang="en-US" dirty="0" err="1"/>
              <a:t>bagi</a:t>
            </a:r>
            <a:r>
              <a:rPr lang="en-US" dirty="0"/>
              <a:t> </a:t>
            </a:r>
            <a:r>
              <a:rPr lang="en-US" dirty="0" err="1"/>
              <a:t>masyarakat</a:t>
            </a:r>
            <a:r>
              <a:rPr lang="en-US" dirty="0"/>
              <a:t> </a:t>
            </a:r>
            <a:r>
              <a:rPr lang="en-US" dirty="0" err="1"/>
              <a:t>nelayan</a:t>
            </a:r>
            <a:r>
              <a:rPr lang="en-US" dirty="0"/>
              <a:t>. </a:t>
            </a:r>
          </a:p>
          <a:p>
            <a:pPr marL="342900" indent="-342900" algn="just">
              <a:buFont typeface="Courier New" panose="02070309020205020404" pitchFamily="49" charset="0"/>
              <a:buChar char="o"/>
            </a:pPr>
            <a:r>
              <a:rPr lang="en-US" dirty="0" err="1"/>
              <a:t>Sebelum</a:t>
            </a:r>
            <a:r>
              <a:rPr lang="en-US" dirty="0"/>
              <a:t> </a:t>
            </a:r>
            <a:r>
              <a:rPr lang="en-US" dirty="0" err="1"/>
              <a:t>terjadinya</a:t>
            </a:r>
            <a:r>
              <a:rPr lang="en-US" dirty="0"/>
              <a:t> </a:t>
            </a:r>
            <a:r>
              <a:rPr lang="en-US" dirty="0" err="1"/>
              <a:t>Seroja</a:t>
            </a:r>
            <a:r>
              <a:rPr lang="en-US" dirty="0"/>
              <a:t>, </a:t>
            </a:r>
            <a:r>
              <a:rPr lang="en-US" dirty="0" err="1"/>
              <a:t>masyarakat</a:t>
            </a:r>
            <a:r>
              <a:rPr lang="en-US" dirty="0"/>
              <a:t> </a:t>
            </a:r>
            <a:r>
              <a:rPr lang="en-US" dirty="0" err="1"/>
              <a:t>sudah</a:t>
            </a:r>
            <a:r>
              <a:rPr lang="en-US" dirty="0"/>
              <a:t> </a:t>
            </a:r>
            <a:r>
              <a:rPr lang="en-US" dirty="0" err="1"/>
              <a:t>terkena</a:t>
            </a:r>
            <a:r>
              <a:rPr lang="en-US" dirty="0"/>
              <a:t> </a:t>
            </a:r>
            <a:r>
              <a:rPr lang="en-US" dirty="0" err="1"/>
              <a:t>dampak</a:t>
            </a:r>
            <a:r>
              <a:rPr lang="en-US" dirty="0"/>
              <a:t> </a:t>
            </a:r>
            <a:r>
              <a:rPr lang="en-US" dirty="0" err="1"/>
              <a:t>pembatasan-pembatasan</a:t>
            </a:r>
            <a:r>
              <a:rPr lang="en-US" dirty="0"/>
              <a:t> </a:t>
            </a:r>
            <a:r>
              <a:rPr lang="en-US" dirty="0" err="1"/>
              <a:t>selama</a:t>
            </a:r>
            <a:r>
              <a:rPr lang="en-US" dirty="0"/>
              <a:t> </a:t>
            </a:r>
            <a:r>
              <a:rPr lang="en-US" dirty="0" err="1"/>
              <a:t>masa</a:t>
            </a:r>
            <a:r>
              <a:rPr lang="en-US" dirty="0"/>
              <a:t> </a:t>
            </a:r>
            <a:r>
              <a:rPr lang="en-US" dirty="0" err="1"/>
              <a:t>pandemi</a:t>
            </a:r>
            <a:r>
              <a:rPr lang="en-US" dirty="0"/>
              <a:t> Covid-19 </a:t>
            </a:r>
            <a:r>
              <a:rPr lang="en-US" dirty="0" err="1"/>
              <a:t>dan</a:t>
            </a:r>
            <a:r>
              <a:rPr lang="en-US" dirty="0"/>
              <a:t> </a:t>
            </a:r>
            <a:r>
              <a:rPr lang="en-US" dirty="0" err="1"/>
              <a:t>hal</a:t>
            </a:r>
            <a:r>
              <a:rPr lang="en-US" dirty="0"/>
              <a:t> </a:t>
            </a:r>
            <a:r>
              <a:rPr lang="en-US" dirty="0" err="1"/>
              <a:t>ini</a:t>
            </a:r>
            <a:r>
              <a:rPr lang="en-US" dirty="0"/>
              <a:t> </a:t>
            </a:r>
            <a:r>
              <a:rPr lang="en-US" dirty="0" err="1"/>
              <a:t>menekan</a:t>
            </a:r>
            <a:r>
              <a:rPr lang="en-US" dirty="0"/>
              <a:t> </a:t>
            </a:r>
            <a:r>
              <a:rPr lang="en-US" dirty="0" err="1"/>
              <a:t>kemampuan</a:t>
            </a:r>
            <a:r>
              <a:rPr lang="en-US" dirty="0"/>
              <a:t> </a:t>
            </a:r>
            <a:r>
              <a:rPr lang="en-US" dirty="0" err="1"/>
              <a:t>masyarakat</a:t>
            </a:r>
            <a:r>
              <a:rPr lang="en-US" dirty="0"/>
              <a:t> </a:t>
            </a:r>
            <a:r>
              <a:rPr lang="en-US" dirty="0" err="1"/>
              <a:t>untuk</a:t>
            </a:r>
            <a:r>
              <a:rPr lang="en-US" dirty="0"/>
              <a:t> </a:t>
            </a:r>
            <a:r>
              <a:rPr lang="en-US" dirty="0" err="1"/>
              <a:t>melakukan</a:t>
            </a:r>
            <a:r>
              <a:rPr lang="en-US" dirty="0"/>
              <a:t> </a:t>
            </a:r>
            <a:r>
              <a:rPr lang="en-US" dirty="0" err="1"/>
              <a:t>upaya-upaya</a:t>
            </a:r>
            <a:r>
              <a:rPr lang="en-US" dirty="0"/>
              <a:t> </a:t>
            </a:r>
            <a:r>
              <a:rPr lang="en-US" dirty="0" err="1"/>
              <a:t>pemulihan</a:t>
            </a:r>
            <a:r>
              <a:rPr lang="en-US" dirty="0"/>
              <a:t> </a:t>
            </a:r>
            <a:r>
              <a:rPr lang="en-US" dirty="0" err="1"/>
              <a:t>pasca</a:t>
            </a:r>
            <a:r>
              <a:rPr lang="en-US" dirty="0"/>
              <a:t> </a:t>
            </a:r>
            <a:r>
              <a:rPr lang="en-US" dirty="0" err="1"/>
              <a:t>bencana</a:t>
            </a:r>
            <a:r>
              <a:rPr lang="en-US" dirty="0"/>
              <a:t> </a:t>
            </a:r>
            <a:r>
              <a:rPr lang="en-US" dirty="0" err="1"/>
              <a:t>secara</a:t>
            </a:r>
            <a:r>
              <a:rPr lang="en-US" dirty="0"/>
              <a:t> </a:t>
            </a:r>
            <a:r>
              <a:rPr lang="en-US" dirty="0" err="1"/>
              <a:t>mandiri</a:t>
            </a:r>
            <a:r>
              <a:rPr lang="en-US" dirty="0"/>
              <a:t> </a:t>
            </a:r>
            <a:r>
              <a:rPr lang="en-US" dirty="0" err="1"/>
              <a:t>karena</a:t>
            </a:r>
            <a:r>
              <a:rPr lang="en-US" dirty="0"/>
              <a:t> </a:t>
            </a:r>
            <a:r>
              <a:rPr lang="en-US" dirty="0" err="1"/>
              <a:t>tingkat</a:t>
            </a:r>
            <a:r>
              <a:rPr lang="en-US" dirty="0"/>
              <a:t> </a:t>
            </a:r>
            <a:r>
              <a:rPr lang="en-US" dirty="0" err="1"/>
              <a:t>pendapatan</a:t>
            </a:r>
            <a:r>
              <a:rPr lang="en-US" dirty="0"/>
              <a:t>.</a:t>
            </a:r>
          </a:p>
        </p:txBody>
      </p:sp>
      <p:sp>
        <p:nvSpPr>
          <p:cNvPr id="3" name="Title 2"/>
          <p:cNvSpPr>
            <a:spLocks noGrp="1"/>
          </p:cNvSpPr>
          <p:nvPr>
            <p:ph type="title"/>
          </p:nvPr>
        </p:nvSpPr>
        <p:spPr/>
        <p:txBody>
          <a:bodyPr/>
          <a:lstStyle/>
          <a:p>
            <a:r>
              <a:rPr lang="en-US" dirty="0" err="1"/>
              <a:t>Kesimpulan</a:t>
            </a:r>
            <a:endParaRPr lang="en-US" dirty="0"/>
          </a:p>
        </p:txBody>
      </p:sp>
    </p:spTree>
    <p:extLst>
      <p:ext uri="{BB962C8B-B14F-4D97-AF65-F5344CB8AC3E}">
        <p14:creationId xmlns:p14="http://schemas.microsoft.com/office/powerpoint/2010/main" val="265586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algn="just"/>
            <a:r>
              <a:rPr lang="en-US" dirty="0"/>
              <a:t>Hal-</a:t>
            </a:r>
            <a:r>
              <a:rPr lang="en-US" dirty="0" err="1"/>
              <a:t>hal</a:t>
            </a:r>
            <a:r>
              <a:rPr lang="en-US" dirty="0"/>
              <a:t> lain yang </a:t>
            </a:r>
            <a:r>
              <a:rPr lang="en-US" dirty="0" err="1"/>
              <a:t>secara</a:t>
            </a:r>
            <a:r>
              <a:rPr lang="en-US" dirty="0"/>
              <a:t> </a:t>
            </a:r>
            <a:r>
              <a:rPr lang="en-US" dirty="0" err="1"/>
              <a:t>positif</a:t>
            </a:r>
            <a:r>
              <a:rPr lang="en-US" dirty="0"/>
              <a:t> </a:t>
            </a:r>
            <a:r>
              <a:rPr lang="en-US" dirty="0" err="1"/>
              <a:t>menjadi</a:t>
            </a:r>
            <a:r>
              <a:rPr lang="en-US" dirty="0"/>
              <a:t> </a:t>
            </a:r>
            <a:r>
              <a:rPr lang="en-US" dirty="0" err="1"/>
              <a:t>kekuatan</a:t>
            </a:r>
            <a:r>
              <a:rPr lang="en-US" dirty="0"/>
              <a:t> </a:t>
            </a:r>
            <a:r>
              <a:rPr lang="en-US" dirty="0" err="1"/>
              <a:t>dan</a:t>
            </a:r>
            <a:r>
              <a:rPr lang="en-US" dirty="0"/>
              <a:t> </a:t>
            </a:r>
            <a:r>
              <a:rPr lang="en-US" dirty="0" err="1"/>
              <a:t>daya</a:t>
            </a:r>
            <a:r>
              <a:rPr lang="en-US" dirty="0"/>
              <a:t> </a:t>
            </a:r>
            <a:r>
              <a:rPr lang="en-US" dirty="0" err="1"/>
              <a:t>dukung</a:t>
            </a:r>
            <a:r>
              <a:rPr lang="en-US" dirty="0"/>
              <a:t> </a:t>
            </a:r>
            <a:r>
              <a:rPr lang="en-US" dirty="0" err="1"/>
              <a:t>bagi</a:t>
            </a:r>
            <a:r>
              <a:rPr lang="en-US" dirty="0"/>
              <a:t> </a:t>
            </a:r>
            <a:r>
              <a:rPr lang="en-US" dirty="0" err="1"/>
              <a:t>perempuan</a:t>
            </a:r>
            <a:r>
              <a:rPr lang="en-US" dirty="0"/>
              <a:t> </a:t>
            </a:r>
            <a:r>
              <a:rPr lang="en-US" dirty="0" err="1"/>
              <a:t>pesisir</a:t>
            </a:r>
            <a:r>
              <a:rPr lang="en-US" dirty="0"/>
              <a:t> </a:t>
            </a:r>
            <a:r>
              <a:rPr lang="en-US" dirty="0" err="1"/>
              <a:t>untuk</a:t>
            </a:r>
            <a:r>
              <a:rPr lang="en-US" dirty="0"/>
              <a:t> </a:t>
            </a:r>
            <a:r>
              <a:rPr lang="en-US" dirty="0" err="1"/>
              <a:t>bertahan</a:t>
            </a:r>
            <a:r>
              <a:rPr lang="en-US" dirty="0"/>
              <a:t> </a:t>
            </a:r>
            <a:r>
              <a:rPr lang="en-US" dirty="0" err="1"/>
              <a:t>melewati</a:t>
            </a:r>
            <a:r>
              <a:rPr lang="en-US" dirty="0"/>
              <a:t> </a:t>
            </a:r>
            <a:r>
              <a:rPr lang="en-US" dirty="0" err="1"/>
              <a:t>situasi</a:t>
            </a:r>
            <a:r>
              <a:rPr lang="en-US" dirty="0"/>
              <a:t> yang </a:t>
            </a:r>
            <a:r>
              <a:rPr lang="en-US" dirty="0" err="1"/>
              <a:t>sulit</a:t>
            </a:r>
            <a:r>
              <a:rPr lang="en-US" dirty="0"/>
              <a:t> </a:t>
            </a:r>
            <a:r>
              <a:rPr lang="en-US" dirty="0" err="1"/>
              <a:t>saat</a:t>
            </a:r>
            <a:r>
              <a:rPr lang="en-US" dirty="0"/>
              <a:t> </a:t>
            </a:r>
            <a:r>
              <a:rPr lang="en-US" dirty="0" err="1"/>
              <a:t>terjadinya</a:t>
            </a:r>
            <a:r>
              <a:rPr lang="en-US" dirty="0"/>
              <a:t> </a:t>
            </a:r>
            <a:r>
              <a:rPr lang="en-US" dirty="0" err="1"/>
              <a:t>Seroja</a:t>
            </a:r>
            <a:r>
              <a:rPr lang="en-US" dirty="0"/>
              <a:t> </a:t>
            </a:r>
            <a:r>
              <a:rPr lang="en-US" dirty="0" err="1"/>
              <a:t>maupun</a:t>
            </a:r>
            <a:r>
              <a:rPr lang="en-US" dirty="0"/>
              <a:t> </a:t>
            </a:r>
            <a:r>
              <a:rPr lang="en-US" dirty="0" err="1"/>
              <a:t>pasca</a:t>
            </a:r>
            <a:r>
              <a:rPr lang="en-US" dirty="0"/>
              <a:t> </a:t>
            </a:r>
            <a:r>
              <a:rPr lang="en-US" dirty="0" err="1"/>
              <a:t>Seroja</a:t>
            </a:r>
            <a:r>
              <a:rPr lang="en-US" dirty="0"/>
              <a:t> :</a:t>
            </a:r>
          </a:p>
          <a:p>
            <a:pPr marL="342900" lvl="0" indent="-342900" algn="just">
              <a:buFont typeface="Wingdings" panose="05000000000000000000" pitchFamily="2" charset="2"/>
              <a:buChar char="§"/>
            </a:pPr>
            <a:r>
              <a:rPr lang="en-US" dirty="0" err="1"/>
              <a:t>Komunitas</a:t>
            </a:r>
            <a:r>
              <a:rPr lang="en-US" dirty="0"/>
              <a:t> </a:t>
            </a:r>
            <a:r>
              <a:rPr lang="en-US" dirty="0" err="1"/>
              <a:t>pesisir</a:t>
            </a:r>
            <a:r>
              <a:rPr lang="en-US" dirty="0"/>
              <a:t> </a:t>
            </a:r>
            <a:r>
              <a:rPr lang="en-US" dirty="0" err="1"/>
              <a:t>telah</a:t>
            </a:r>
            <a:r>
              <a:rPr lang="en-US" dirty="0"/>
              <a:t> </a:t>
            </a:r>
            <a:r>
              <a:rPr lang="en-US" dirty="0" err="1"/>
              <a:t>terbiasa</a:t>
            </a:r>
            <a:r>
              <a:rPr lang="en-US" dirty="0"/>
              <a:t> </a:t>
            </a:r>
            <a:r>
              <a:rPr lang="en-US" dirty="0" err="1"/>
              <a:t>menghadapi</a:t>
            </a:r>
            <a:r>
              <a:rPr lang="en-US" dirty="0"/>
              <a:t> </a:t>
            </a:r>
            <a:r>
              <a:rPr lang="en-US" dirty="0" err="1"/>
              <a:t>siklus</a:t>
            </a:r>
            <a:r>
              <a:rPr lang="en-US" dirty="0"/>
              <a:t> </a:t>
            </a:r>
            <a:r>
              <a:rPr lang="en-US" dirty="0" err="1"/>
              <a:t>kesulitan</a:t>
            </a:r>
            <a:r>
              <a:rPr lang="en-US" dirty="0"/>
              <a:t> </a:t>
            </a:r>
            <a:r>
              <a:rPr lang="en-US" dirty="0" err="1"/>
              <a:t>terjadi</a:t>
            </a:r>
            <a:r>
              <a:rPr lang="en-US" dirty="0"/>
              <a:t> </a:t>
            </a:r>
            <a:r>
              <a:rPr lang="en-US" dirty="0" err="1"/>
              <a:t>secara</a:t>
            </a:r>
            <a:r>
              <a:rPr lang="en-US" dirty="0"/>
              <a:t> </a:t>
            </a:r>
            <a:r>
              <a:rPr lang="en-US" dirty="0" err="1"/>
              <a:t>periodik</a:t>
            </a:r>
            <a:r>
              <a:rPr lang="en-US" dirty="0"/>
              <a:t> </a:t>
            </a:r>
            <a:r>
              <a:rPr lang="en-US" dirty="0" err="1"/>
              <a:t>tahunan</a:t>
            </a:r>
            <a:r>
              <a:rPr lang="en-US" dirty="0"/>
              <a:t>, </a:t>
            </a:r>
            <a:r>
              <a:rPr lang="en-US" dirty="0" err="1"/>
              <a:t>sehingga</a:t>
            </a:r>
            <a:r>
              <a:rPr lang="en-US" dirty="0"/>
              <a:t> </a:t>
            </a:r>
            <a:r>
              <a:rPr lang="en-US" dirty="0" err="1"/>
              <a:t>mereka</a:t>
            </a:r>
            <a:r>
              <a:rPr lang="en-US" dirty="0"/>
              <a:t> </a:t>
            </a:r>
            <a:r>
              <a:rPr lang="en-US" dirty="0" err="1"/>
              <a:t>mampu</a:t>
            </a:r>
            <a:r>
              <a:rPr lang="en-US" dirty="0"/>
              <a:t> </a:t>
            </a:r>
            <a:r>
              <a:rPr lang="en-US" dirty="0" err="1"/>
              <a:t>beradaptasi</a:t>
            </a:r>
            <a:r>
              <a:rPr lang="en-US" dirty="0"/>
              <a:t> </a:t>
            </a:r>
            <a:r>
              <a:rPr lang="en-US" dirty="0" err="1"/>
              <a:t>untuk</a:t>
            </a:r>
            <a:r>
              <a:rPr lang="en-US" dirty="0"/>
              <a:t> </a:t>
            </a:r>
            <a:r>
              <a:rPr lang="en-US" dirty="0" err="1"/>
              <a:t>mengatasi</a:t>
            </a:r>
            <a:r>
              <a:rPr lang="en-US" dirty="0"/>
              <a:t> </a:t>
            </a:r>
            <a:r>
              <a:rPr lang="en-US" dirty="0" err="1"/>
              <a:t>kesulitan-kesulitan</a:t>
            </a:r>
            <a:r>
              <a:rPr lang="en-US" dirty="0"/>
              <a:t> yang </a:t>
            </a:r>
            <a:r>
              <a:rPr lang="en-US" dirty="0" err="1"/>
              <a:t>mereka</a:t>
            </a:r>
            <a:r>
              <a:rPr lang="en-US" dirty="0"/>
              <a:t> </a:t>
            </a:r>
            <a:r>
              <a:rPr lang="en-US" dirty="0" err="1"/>
              <a:t>hadapi</a:t>
            </a:r>
            <a:r>
              <a:rPr lang="en-US" dirty="0"/>
              <a:t>, </a:t>
            </a:r>
            <a:r>
              <a:rPr lang="en-US" dirty="0" err="1"/>
              <a:t>baik</a:t>
            </a:r>
            <a:r>
              <a:rPr lang="en-US" dirty="0"/>
              <a:t> </a:t>
            </a:r>
            <a:r>
              <a:rPr lang="en-US" dirty="0" err="1"/>
              <a:t>secara</a:t>
            </a:r>
            <a:r>
              <a:rPr lang="en-US" dirty="0"/>
              <a:t> individual di </a:t>
            </a:r>
            <a:r>
              <a:rPr lang="en-US" dirty="0" err="1"/>
              <a:t>rumahtangga</a:t>
            </a:r>
            <a:r>
              <a:rPr lang="en-US" dirty="0"/>
              <a:t> </a:t>
            </a:r>
            <a:r>
              <a:rPr lang="en-US" dirty="0" err="1"/>
              <a:t>masing-masing</a:t>
            </a:r>
            <a:r>
              <a:rPr lang="en-US" dirty="0"/>
              <a:t> </a:t>
            </a:r>
            <a:r>
              <a:rPr lang="en-US" dirty="0" err="1"/>
              <a:t>maupun</a:t>
            </a:r>
            <a:r>
              <a:rPr lang="en-US" dirty="0"/>
              <a:t> </a:t>
            </a:r>
            <a:r>
              <a:rPr lang="en-US" dirty="0" err="1"/>
              <a:t>secara</a:t>
            </a:r>
            <a:r>
              <a:rPr lang="en-US" dirty="0"/>
              <a:t> </a:t>
            </a:r>
            <a:r>
              <a:rPr lang="en-US" dirty="0" err="1"/>
              <a:t>sosial</a:t>
            </a:r>
            <a:r>
              <a:rPr lang="en-US" dirty="0"/>
              <a:t> </a:t>
            </a:r>
            <a:r>
              <a:rPr lang="en-US" dirty="0" err="1"/>
              <a:t>kemasyarakatan</a:t>
            </a:r>
            <a:r>
              <a:rPr lang="en-US" dirty="0"/>
              <a:t> </a:t>
            </a:r>
            <a:r>
              <a:rPr lang="en-US" dirty="0" err="1"/>
              <a:t>dalam</a:t>
            </a:r>
            <a:r>
              <a:rPr lang="en-US" dirty="0"/>
              <a:t> </a:t>
            </a:r>
            <a:r>
              <a:rPr lang="en-US" dirty="0" err="1"/>
              <a:t>lingkungan</a:t>
            </a:r>
            <a:r>
              <a:rPr lang="en-US" dirty="0"/>
              <a:t> </a:t>
            </a:r>
            <a:r>
              <a:rPr lang="en-US" dirty="0" err="1"/>
              <a:t>keluarga</a:t>
            </a:r>
            <a:r>
              <a:rPr lang="en-US" dirty="0"/>
              <a:t> </a:t>
            </a:r>
            <a:r>
              <a:rPr lang="en-US" dirty="0" err="1"/>
              <a:t>dan</a:t>
            </a:r>
            <a:r>
              <a:rPr lang="en-US" dirty="0"/>
              <a:t> </a:t>
            </a:r>
            <a:r>
              <a:rPr lang="en-US" dirty="0" err="1"/>
              <a:t>kerabat</a:t>
            </a:r>
            <a:r>
              <a:rPr lang="en-US" dirty="0"/>
              <a:t>, </a:t>
            </a:r>
            <a:r>
              <a:rPr lang="en-US" dirty="0" err="1"/>
              <a:t>tetangga</a:t>
            </a:r>
            <a:r>
              <a:rPr lang="en-US" dirty="0"/>
              <a:t> </a:t>
            </a:r>
            <a:r>
              <a:rPr lang="en-US" dirty="0" err="1"/>
              <a:t>terdekat</a:t>
            </a:r>
            <a:r>
              <a:rPr lang="en-US" dirty="0"/>
              <a:t> </a:t>
            </a:r>
            <a:r>
              <a:rPr lang="en-US" dirty="0" err="1"/>
              <a:t>hingga</a:t>
            </a:r>
            <a:r>
              <a:rPr lang="en-US" dirty="0"/>
              <a:t> </a:t>
            </a:r>
            <a:r>
              <a:rPr lang="en-US" dirty="0" err="1"/>
              <a:t>lingkup</a:t>
            </a:r>
            <a:r>
              <a:rPr lang="en-US" dirty="0"/>
              <a:t> </a:t>
            </a:r>
            <a:r>
              <a:rPr lang="en-US" dirty="0" err="1"/>
              <a:t>masyarakat</a:t>
            </a:r>
            <a:r>
              <a:rPr lang="en-US" dirty="0"/>
              <a:t> yang </a:t>
            </a:r>
            <a:r>
              <a:rPr lang="en-US" dirty="0" err="1"/>
              <a:t>lebih</a:t>
            </a:r>
            <a:r>
              <a:rPr lang="en-US" dirty="0"/>
              <a:t> </a:t>
            </a:r>
            <a:r>
              <a:rPr lang="en-US" dirty="0" err="1"/>
              <a:t>luas</a:t>
            </a:r>
            <a:r>
              <a:rPr lang="en-US" dirty="0"/>
              <a:t>.</a:t>
            </a:r>
          </a:p>
          <a:p>
            <a:pPr marL="342900" lvl="0" indent="-342900" algn="just">
              <a:buFont typeface="Wingdings" panose="05000000000000000000" pitchFamily="2" charset="2"/>
              <a:buChar char="§"/>
            </a:pPr>
            <a:r>
              <a:rPr lang="en-US" dirty="0" err="1"/>
              <a:t>Komunitas</a:t>
            </a:r>
            <a:r>
              <a:rPr lang="en-US" dirty="0"/>
              <a:t> </a:t>
            </a:r>
            <a:r>
              <a:rPr lang="en-US" dirty="0" err="1"/>
              <a:t>pesisir</a:t>
            </a:r>
            <a:r>
              <a:rPr lang="en-US" dirty="0"/>
              <a:t> </a:t>
            </a:r>
            <a:r>
              <a:rPr lang="en-US" dirty="0" err="1"/>
              <a:t>memiliki</a:t>
            </a:r>
            <a:r>
              <a:rPr lang="en-US" dirty="0"/>
              <a:t> modal </a:t>
            </a:r>
            <a:r>
              <a:rPr lang="en-US" dirty="0" err="1"/>
              <a:t>sosial</a:t>
            </a:r>
            <a:r>
              <a:rPr lang="en-US" dirty="0"/>
              <a:t> </a:t>
            </a:r>
            <a:r>
              <a:rPr lang="en-US" dirty="0" err="1"/>
              <a:t>kemasyarakatan</a:t>
            </a:r>
            <a:r>
              <a:rPr lang="en-US" dirty="0"/>
              <a:t> yang </a:t>
            </a:r>
            <a:r>
              <a:rPr lang="en-US" dirty="0" err="1"/>
              <a:t>tinggi</a:t>
            </a:r>
            <a:r>
              <a:rPr lang="en-US" dirty="0"/>
              <a:t>, yang </a:t>
            </a:r>
            <a:r>
              <a:rPr lang="en-US" dirty="0" err="1"/>
              <a:t>tercermin</a:t>
            </a:r>
            <a:r>
              <a:rPr lang="en-US" dirty="0"/>
              <a:t> </a:t>
            </a:r>
            <a:r>
              <a:rPr lang="en-US" dirty="0" err="1"/>
              <a:t>dalam</a:t>
            </a:r>
            <a:r>
              <a:rPr lang="en-US" dirty="0"/>
              <a:t> </a:t>
            </a:r>
            <a:r>
              <a:rPr lang="en-US" dirty="0" err="1"/>
              <a:t>hubungan</a:t>
            </a:r>
            <a:r>
              <a:rPr lang="en-US" dirty="0"/>
              <a:t> </a:t>
            </a:r>
            <a:r>
              <a:rPr lang="en-US" dirty="0" err="1"/>
              <a:t>kekerabatan</a:t>
            </a:r>
            <a:r>
              <a:rPr lang="en-US" dirty="0"/>
              <a:t> yang </a:t>
            </a:r>
            <a:r>
              <a:rPr lang="en-US" dirty="0" err="1"/>
              <a:t>masih</a:t>
            </a:r>
            <a:r>
              <a:rPr lang="en-US" dirty="0"/>
              <a:t> </a:t>
            </a:r>
            <a:r>
              <a:rPr lang="en-US" dirty="0" err="1"/>
              <a:t>erat</a:t>
            </a:r>
            <a:r>
              <a:rPr lang="en-US" dirty="0"/>
              <a:t>, </a:t>
            </a:r>
            <a:r>
              <a:rPr lang="en-US" dirty="0" err="1"/>
              <a:t>solidaritas</a:t>
            </a:r>
            <a:r>
              <a:rPr lang="en-US" dirty="0"/>
              <a:t> yang </a:t>
            </a:r>
            <a:r>
              <a:rPr lang="en-US" dirty="0" err="1"/>
              <a:t>terjalin</a:t>
            </a:r>
            <a:r>
              <a:rPr lang="en-US" dirty="0"/>
              <a:t> </a:t>
            </a:r>
            <a:r>
              <a:rPr lang="en-US" dirty="0" err="1"/>
              <a:t>kuat</a:t>
            </a:r>
            <a:r>
              <a:rPr lang="en-US" dirty="0"/>
              <a:t> </a:t>
            </a:r>
            <a:r>
              <a:rPr lang="en-US" dirty="0" err="1"/>
              <a:t>antar</a:t>
            </a:r>
            <a:r>
              <a:rPr lang="en-US" dirty="0"/>
              <a:t> </a:t>
            </a:r>
            <a:r>
              <a:rPr lang="en-US" dirty="0" err="1"/>
              <a:t>sesama</a:t>
            </a:r>
            <a:r>
              <a:rPr lang="en-US" dirty="0"/>
              <a:t> </a:t>
            </a:r>
            <a:r>
              <a:rPr lang="en-US" dirty="0" err="1"/>
              <a:t>nelayan</a:t>
            </a:r>
            <a:r>
              <a:rPr lang="en-US" dirty="0"/>
              <a:t> </a:t>
            </a:r>
            <a:r>
              <a:rPr lang="en-US" dirty="0" err="1"/>
              <a:t>melalui</a:t>
            </a:r>
            <a:r>
              <a:rPr lang="en-US" dirty="0"/>
              <a:t> </a:t>
            </a:r>
            <a:r>
              <a:rPr lang="en-US" dirty="0" err="1"/>
              <a:t>kebiasaan</a:t>
            </a:r>
            <a:r>
              <a:rPr lang="en-US" dirty="0"/>
              <a:t> </a:t>
            </a:r>
            <a:r>
              <a:rPr lang="en-US" dirty="0" err="1"/>
              <a:t>tolong-menolong</a:t>
            </a:r>
            <a:r>
              <a:rPr lang="en-US" dirty="0"/>
              <a:t> </a:t>
            </a:r>
            <a:r>
              <a:rPr lang="en-US" dirty="0" err="1"/>
              <a:t>dan</a:t>
            </a:r>
            <a:r>
              <a:rPr lang="en-US" dirty="0"/>
              <a:t> </a:t>
            </a:r>
            <a:r>
              <a:rPr lang="en-US" dirty="0" err="1"/>
              <a:t>bergotong-royong</a:t>
            </a:r>
            <a:r>
              <a:rPr lang="en-US" dirty="0"/>
              <a:t>.</a:t>
            </a:r>
          </a:p>
          <a:p>
            <a:pPr marL="342900" lvl="0" indent="-342900" algn="just">
              <a:buFont typeface="Wingdings" panose="05000000000000000000" pitchFamily="2" charset="2"/>
              <a:buChar char="§"/>
            </a:pPr>
            <a:r>
              <a:rPr lang="en-US" dirty="0" err="1"/>
              <a:t>Selain</a:t>
            </a:r>
            <a:r>
              <a:rPr lang="en-US" dirty="0"/>
              <a:t> </a:t>
            </a:r>
            <a:r>
              <a:rPr lang="en-US" dirty="0" err="1"/>
              <a:t>berperan</a:t>
            </a:r>
            <a:r>
              <a:rPr lang="en-US" dirty="0"/>
              <a:t> di </a:t>
            </a:r>
            <a:r>
              <a:rPr lang="en-US" dirty="0" err="1"/>
              <a:t>sisi</a:t>
            </a:r>
            <a:r>
              <a:rPr lang="en-US" dirty="0"/>
              <a:t> </a:t>
            </a:r>
            <a:r>
              <a:rPr lang="en-US" dirty="0" err="1"/>
              <a:t>domestik</a:t>
            </a:r>
            <a:r>
              <a:rPr lang="en-US" dirty="0"/>
              <a:t> </a:t>
            </a:r>
            <a:r>
              <a:rPr lang="en-US" dirty="0" err="1"/>
              <a:t>dan</a:t>
            </a:r>
            <a:r>
              <a:rPr lang="en-US" dirty="0"/>
              <a:t> </a:t>
            </a:r>
            <a:r>
              <a:rPr lang="en-US" dirty="0" err="1"/>
              <a:t>produktif</a:t>
            </a:r>
            <a:r>
              <a:rPr lang="en-US" dirty="0"/>
              <a:t>, </a:t>
            </a:r>
            <a:r>
              <a:rPr lang="en-US" dirty="0" err="1"/>
              <a:t>perempuan</a:t>
            </a:r>
            <a:r>
              <a:rPr lang="en-US" dirty="0"/>
              <a:t> </a:t>
            </a:r>
            <a:r>
              <a:rPr lang="en-US" dirty="0" err="1"/>
              <a:t>pesisir</a:t>
            </a:r>
            <a:r>
              <a:rPr lang="en-US" dirty="0"/>
              <a:t> </a:t>
            </a:r>
            <a:r>
              <a:rPr lang="en-US" dirty="0" err="1"/>
              <a:t>juga</a:t>
            </a:r>
            <a:r>
              <a:rPr lang="en-US" dirty="0"/>
              <a:t> </a:t>
            </a:r>
            <a:r>
              <a:rPr lang="en-US" dirty="0" err="1"/>
              <a:t>adalah</a:t>
            </a:r>
            <a:r>
              <a:rPr lang="en-US" dirty="0"/>
              <a:t> </a:t>
            </a:r>
            <a:r>
              <a:rPr lang="en-US" dirty="0" err="1"/>
              <a:t>aktor</a:t>
            </a:r>
            <a:r>
              <a:rPr lang="en-US" dirty="0"/>
              <a:t> </a:t>
            </a:r>
            <a:r>
              <a:rPr lang="en-US" dirty="0" err="1"/>
              <a:t>penting</a:t>
            </a:r>
            <a:r>
              <a:rPr lang="en-US" dirty="0"/>
              <a:t> </a:t>
            </a:r>
            <a:r>
              <a:rPr lang="en-US" dirty="0" err="1"/>
              <a:t>dalam</a:t>
            </a:r>
            <a:r>
              <a:rPr lang="en-US" dirty="0"/>
              <a:t> </a:t>
            </a:r>
            <a:r>
              <a:rPr lang="en-US" dirty="0" err="1"/>
              <a:t>membangun</a:t>
            </a:r>
            <a:r>
              <a:rPr lang="en-US" dirty="0"/>
              <a:t> </a:t>
            </a:r>
            <a:r>
              <a:rPr lang="en-US" dirty="0" err="1"/>
              <a:t>dan</a:t>
            </a:r>
            <a:r>
              <a:rPr lang="en-US" dirty="0"/>
              <a:t> </a:t>
            </a:r>
            <a:r>
              <a:rPr lang="en-US" dirty="0" err="1"/>
              <a:t>menjaga</a:t>
            </a:r>
            <a:r>
              <a:rPr lang="en-US" dirty="0"/>
              <a:t> </a:t>
            </a:r>
            <a:r>
              <a:rPr lang="en-US" dirty="0" err="1"/>
              <a:t>konstruksi</a:t>
            </a:r>
            <a:r>
              <a:rPr lang="en-US" dirty="0"/>
              <a:t> </a:t>
            </a:r>
            <a:r>
              <a:rPr lang="en-US" dirty="0" err="1"/>
              <a:t>sosial</a:t>
            </a:r>
            <a:r>
              <a:rPr lang="en-US" dirty="0"/>
              <a:t> yang </a:t>
            </a:r>
            <a:r>
              <a:rPr lang="en-US" dirty="0" err="1"/>
              <a:t>terbentuk</a:t>
            </a:r>
            <a:r>
              <a:rPr lang="en-US" dirty="0"/>
              <a:t> </a:t>
            </a:r>
            <a:r>
              <a:rPr lang="en-US" dirty="0" err="1"/>
              <a:t>dalam</a:t>
            </a:r>
            <a:r>
              <a:rPr lang="en-US" dirty="0"/>
              <a:t> </a:t>
            </a:r>
            <a:r>
              <a:rPr lang="en-US" dirty="0" err="1"/>
              <a:t>komunitas</a:t>
            </a:r>
            <a:r>
              <a:rPr lang="en-US" dirty="0"/>
              <a:t> </a:t>
            </a:r>
            <a:r>
              <a:rPr lang="en-US" dirty="0" err="1"/>
              <a:t>pesisir</a:t>
            </a:r>
            <a:r>
              <a:rPr lang="en-US" dirty="0"/>
              <a:t> </a:t>
            </a:r>
            <a:r>
              <a:rPr lang="en-US" dirty="0" err="1"/>
              <a:t>melalui</a:t>
            </a:r>
            <a:r>
              <a:rPr lang="en-US" dirty="0"/>
              <a:t> </a:t>
            </a:r>
            <a:r>
              <a:rPr lang="en-US" dirty="0" err="1"/>
              <a:t>peran-peran</a:t>
            </a:r>
            <a:r>
              <a:rPr lang="en-US" dirty="0"/>
              <a:t> yang </a:t>
            </a:r>
            <a:r>
              <a:rPr lang="en-US" dirty="0" err="1"/>
              <a:t>dimainkan</a:t>
            </a:r>
            <a:r>
              <a:rPr lang="en-US" dirty="0"/>
              <a:t> </a:t>
            </a:r>
            <a:r>
              <a:rPr lang="en-US" dirty="0" err="1"/>
              <a:t>mereka</a:t>
            </a:r>
            <a:r>
              <a:rPr lang="en-US" dirty="0"/>
              <a:t>.</a:t>
            </a:r>
          </a:p>
          <a:p>
            <a:pPr marL="342900" indent="-342900" algn="just">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err="1"/>
              <a:t>kekuatan</a:t>
            </a:r>
            <a:r>
              <a:rPr lang="en-US" dirty="0"/>
              <a:t> </a:t>
            </a:r>
            <a:r>
              <a:rPr lang="en-US" dirty="0" err="1"/>
              <a:t>dan</a:t>
            </a:r>
            <a:r>
              <a:rPr lang="en-US" dirty="0"/>
              <a:t> </a:t>
            </a:r>
            <a:r>
              <a:rPr lang="en-US" dirty="0" err="1"/>
              <a:t>daya</a:t>
            </a:r>
            <a:r>
              <a:rPr lang="en-US" dirty="0"/>
              <a:t> </a:t>
            </a:r>
            <a:r>
              <a:rPr lang="en-US" dirty="0" err="1"/>
              <a:t>dukung</a:t>
            </a:r>
            <a:r>
              <a:rPr lang="en-US" dirty="0"/>
              <a:t> </a:t>
            </a:r>
            <a:r>
              <a:rPr lang="en-US" dirty="0" err="1"/>
              <a:t>bagi</a:t>
            </a:r>
            <a:r>
              <a:rPr lang="en-US" dirty="0"/>
              <a:t> </a:t>
            </a:r>
            <a:r>
              <a:rPr lang="en-US" dirty="0" err="1"/>
              <a:t>perempuan</a:t>
            </a:r>
            <a:r>
              <a:rPr lang="en-US" dirty="0"/>
              <a:t> </a:t>
            </a:r>
            <a:r>
              <a:rPr lang="en-US" dirty="0" err="1"/>
              <a:t>pesisir</a:t>
            </a:r>
            <a:endParaRPr lang="en-US" dirty="0"/>
          </a:p>
        </p:txBody>
      </p:sp>
    </p:spTree>
    <p:extLst>
      <p:ext uri="{BB962C8B-B14F-4D97-AF65-F5344CB8AC3E}">
        <p14:creationId xmlns:p14="http://schemas.microsoft.com/office/powerpoint/2010/main" val="4062185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456176"/>
          </a:xfrm>
        </p:spPr>
        <p:txBody>
          <a:bodyPr/>
          <a:lstStyle/>
          <a:p>
            <a:pPr marL="342900" lvl="0" indent="-342900" algn="just">
              <a:buFont typeface="Wingdings" panose="05000000000000000000" pitchFamily="2" charset="2"/>
              <a:buChar char="§"/>
            </a:pPr>
            <a:r>
              <a:rPr lang="en-US" dirty="0" err="1"/>
              <a:t>Perempuan</a:t>
            </a:r>
            <a:r>
              <a:rPr lang="en-US" dirty="0"/>
              <a:t> </a:t>
            </a:r>
            <a:r>
              <a:rPr lang="en-US" dirty="0" err="1"/>
              <a:t>pesisir</a:t>
            </a:r>
            <a:r>
              <a:rPr lang="en-US" dirty="0"/>
              <a:t> (</a:t>
            </a:r>
            <a:r>
              <a:rPr lang="en-US" dirty="0" err="1"/>
              <a:t>baik</a:t>
            </a:r>
            <a:r>
              <a:rPr lang="en-US" dirty="0"/>
              <a:t> </a:t>
            </a:r>
            <a:r>
              <a:rPr lang="en-US" dirty="0" err="1"/>
              <a:t>nelayan</a:t>
            </a:r>
            <a:r>
              <a:rPr lang="en-US" dirty="0"/>
              <a:t> </a:t>
            </a:r>
            <a:r>
              <a:rPr lang="en-US" dirty="0" err="1"/>
              <a:t>maupun</a:t>
            </a:r>
            <a:r>
              <a:rPr lang="en-US" dirty="0"/>
              <a:t> </a:t>
            </a:r>
            <a:r>
              <a:rPr lang="en-US" dirty="0" err="1"/>
              <a:t>isteri</a:t>
            </a:r>
            <a:r>
              <a:rPr lang="en-US" dirty="0"/>
              <a:t> </a:t>
            </a:r>
            <a:r>
              <a:rPr lang="en-US" dirty="0" err="1"/>
              <a:t>nelayan</a:t>
            </a:r>
            <a:r>
              <a:rPr lang="en-US" dirty="0"/>
              <a:t>) </a:t>
            </a:r>
            <a:r>
              <a:rPr lang="en-US" dirty="0" err="1"/>
              <a:t>memiliki</a:t>
            </a:r>
            <a:r>
              <a:rPr lang="en-US" dirty="0"/>
              <a:t> </a:t>
            </a:r>
            <a:r>
              <a:rPr lang="en-US" dirty="0" err="1"/>
              <a:t>mekanisme</a:t>
            </a:r>
            <a:r>
              <a:rPr lang="en-US" dirty="0"/>
              <a:t> </a:t>
            </a:r>
            <a:r>
              <a:rPr lang="en-US" dirty="0" err="1"/>
              <a:t>koping</a:t>
            </a:r>
            <a:r>
              <a:rPr lang="en-US" dirty="0"/>
              <a:t> </a:t>
            </a:r>
            <a:r>
              <a:rPr lang="en-US" dirty="0" err="1"/>
              <a:t>guna</a:t>
            </a:r>
            <a:r>
              <a:rPr lang="en-US" dirty="0"/>
              <a:t> </a:t>
            </a:r>
            <a:r>
              <a:rPr lang="en-US" dirty="0" err="1"/>
              <a:t>menghadapi</a:t>
            </a:r>
            <a:r>
              <a:rPr lang="en-US" dirty="0"/>
              <a:t> </a:t>
            </a:r>
            <a:r>
              <a:rPr lang="en-US" dirty="0" err="1"/>
              <a:t>situasi</a:t>
            </a:r>
            <a:r>
              <a:rPr lang="en-US" dirty="0"/>
              <a:t> </a:t>
            </a:r>
            <a:r>
              <a:rPr lang="en-US" dirty="0" err="1"/>
              <a:t>sulit</a:t>
            </a:r>
            <a:r>
              <a:rPr lang="en-US" dirty="0"/>
              <a:t> </a:t>
            </a:r>
            <a:r>
              <a:rPr lang="en-US" dirty="0" err="1"/>
              <a:t>dalam</a:t>
            </a:r>
            <a:r>
              <a:rPr lang="en-US" dirty="0"/>
              <a:t> </a:t>
            </a:r>
            <a:r>
              <a:rPr lang="en-US" dirty="0" err="1"/>
              <a:t>keluarga</a:t>
            </a:r>
            <a:r>
              <a:rPr lang="en-US" dirty="0"/>
              <a:t> </a:t>
            </a:r>
            <a:r>
              <a:rPr lang="en-US" dirty="0" err="1"/>
              <a:t>baik</a:t>
            </a:r>
            <a:r>
              <a:rPr lang="en-US" dirty="0"/>
              <a:t> yang </a:t>
            </a:r>
            <a:r>
              <a:rPr lang="en-US" dirty="0" err="1"/>
              <a:t>disebabkan</a:t>
            </a:r>
            <a:r>
              <a:rPr lang="en-US" dirty="0"/>
              <a:t> </a:t>
            </a:r>
            <a:r>
              <a:rPr lang="en-US" dirty="0" err="1"/>
              <a:t>oleh</a:t>
            </a:r>
            <a:r>
              <a:rPr lang="en-US" dirty="0"/>
              <a:t> </a:t>
            </a:r>
            <a:r>
              <a:rPr lang="en-US" dirty="0" err="1"/>
              <a:t>kondisi</a:t>
            </a:r>
            <a:r>
              <a:rPr lang="en-US" dirty="0"/>
              <a:t> internal </a:t>
            </a:r>
            <a:r>
              <a:rPr lang="en-US" dirty="0" err="1"/>
              <a:t>maupun</a:t>
            </a:r>
            <a:r>
              <a:rPr lang="en-US" dirty="0"/>
              <a:t> </a:t>
            </a:r>
            <a:r>
              <a:rPr lang="en-US" dirty="0" err="1"/>
              <a:t>eksternal</a:t>
            </a:r>
            <a:r>
              <a:rPr lang="en-US" dirty="0"/>
              <a:t>, </a:t>
            </a:r>
            <a:r>
              <a:rPr lang="en-US" dirty="0" err="1"/>
              <a:t>dan</a:t>
            </a:r>
            <a:r>
              <a:rPr lang="en-US" dirty="0"/>
              <a:t> </a:t>
            </a:r>
            <a:r>
              <a:rPr lang="en-US" dirty="0" err="1"/>
              <a:t>mereka</a:t>
            </a:r>
            <a:r>
              <a:rPr lang="en-US" dirty="0"/>
              <a:t> </a:t>
            </a:r>
            <a:r>
              <a:rPr lang="en-US" dirty="0" err="1"/>
              <a:t>memiliki</a:t>
            </a:r>
            <a:r>
              <a:rPr lang="en-US" dirty="0"/>
              <a:t> ‘</a:t>
            </a:r>
            <a:r>
              <a:rPr lang="en-US" dirty="0" err="1"/>
              <a:t>daya</a:t>
            </a:r>
            <a:r>
              <a:rPr lang="en-US" dirty="0"/>
              <a:t> </a:t>
            </a:r>
            <a:r>
              <a:rPr lang="en-US" dirty="0" err="1"/>
              <a:t>lenting</a:t>
            </a:r>
            <a:r>
              <a:rPr lang="en-US" dirty="0"/>
              <a:t>’ </a:t>
            </a:r>
            <a:r>
              <a:rPr lang="en-US" dirty="0" err="1"/>
              <a:t>atau</a:t>
            </a:r>
            <a:r>
              <a:rPr lang="en-US" dirty="0"/>
              <a:t> </a:t>
            </a:r>
            <a:r>
              <a:rPr lang="en-US" dirty="0" err="1"/>
              <a:t>ketahanan</a:t>
            </a:r>
            <a:r>
              <a:rPr lang="en-US" dirty="0"/>
              <a:t> yang </a:t>
            </a:r>
            <a:r>
              <a:rPr lang="en-US" dirty="0" err="1"/>
              <a:t>cukup</a:t>
            </a:r>
            <a:r>
              <a:rPr lang="en-US" dirty="0"/>
              <a:t> </a:t>
            </a:r>
            <a:r>
              <a:rPr lang="en-US" dirty="0" err="1"/>
              <a:t>baik</a:t>
            </a:r>
            <a:r>
              <a:rPr lang="en-US" dirty="0"/>
              <a:t> </a:t>
            </a:r>
            <a:r>
              <a:rPr lang="en-US" dirty="0" err="1"/>
              <a:t>untuk</a:t>
            </a:r>
            <a:r>
              <a:rPr lang="en-US" dirty="0"/>
              <a:t> </a:t>
            </a:r>
            <a:r>
              <a:rPr lang="en-US" dirty="0" err="1"/>
              <a:t>keluar</a:t>
            </a:r>
            <a:r>
              <a:rPr lang="en-US" dirty="0"/>
              <a:t> </a:t>
            </a:r>
            <a:r>
              <a:rPr lang="en-US" dirty="0" err="1"/>
              <a:t>dari</a:t>
            </a:r>
            <a:r>
              <a:rPr lang="en-US" dirty="0"/>
              <a:t> </a:t>
            </a:r>
            <a:r>
              <a:rPr lang="en-US" dirty="0" err="1"/>
              <a:t>ketidakpastian</a:t>
            </a:r>
            <a:r>
              <a:rPr lang="en-US" dirty="0"/>
              <a:t> </a:t>
            </a:r>
            <a:r>
              <a:rPr lang="en-US" dirty="0" err="1"/>
              <a:t>pasca</a:t>
            </a:r>
            <a:r>
              <a:rPr lang="en-US" dirty="0"/>
              <a:t> </a:t>
            </a:r>
            <a:r>
              <a:rPr lang="en-US" dirty="0" err="1"/>
              <a:t>siklon</a:t>
            </a:r>
            <a:r>
              <a:rPr lang="en-US" dirty="0"/>
              <a:t> </a:t>
            </a:r>
            <a:r>
              <a:rPr lang="en-US" dirty="0" err="1"/>
              <a:t>tropik</a:t>
            </a:r>
            <a:r>
              <a:rPr lang="en-US" dirty="0"/>
              <a:t> </a:t>
            </a:r>
            <a:r>
              <a:rPr lang="en-US" dirty="0" err="1"/>
              <a:t>Seroja</a:t>
            </a:r>
            <a:r>
              <a:rPr lang="en-US" dirty="0"/>
              <a:t>.</a:t>
            </a:r>
          </a:p>
          <a:p>
            <a:pPr marL="342900" lvl="0" indent="-342900" algn="just">
              <a:buFont typeface="Wingdings" panose="05000000000000000000" pitchFamily="2" charset="2"/>
              <a:buChar char="§"/>
            </a:pPr>
            <a:endParaRPr lang="en-US" dirty="0"/>
          </a:p>
          <a:p>
            <a:pPr marL="342900" lvl="0" indent="-342900" algn="just">
              <a:buFont typeface="Wingdings" panose="05000000000000000000" pitchFamily="2" charset="2"/>
              <a:buChar char="§"/>
            </a:pPr>
            <a:r>
              <a:rPr lang="en-US" dirty="0" err="1"/>
              <a:t>Peran</a:t>
            </a:r>
            <a:r>
              <a:rPr lang="en-US" dirty="0"/>
              <a:t> agama </a:t>
            </a:r>
            <a:r>
              <a:rPr lang="en-US" dirty="0" err="1"/>
              <a:t>sebagai</a:t>
            </a:r>
            <a:r>
              <a:rPr lang="en-US" dirty="0"/>
              <a:t> </a:t>
            </a:r>
            <a:r>
              <a:rPr lang="en-US" dirty="0" err="1"/>
              <a:t>kepercayaan</a:t>
            </a:r>
            <a:r>
              <a:rPr lang="en-US" dirty="0"/>
              <a:t> </a:t>
            </a:r>
            <a:r>
              <a:rPr lang="en-US" dirty="0" err="1"/>
              <a:t>dalam</a:t>
            </a:r>
            <a:r>
              <a:rPr lang="en-US" dirty="0"/>
              <a:t> proses </a:t>
            </a:r>
            <a:r>
              <a:rPr lang="en-US" dirty="0" err="1"/>
              <a:t>tanggap</a:t>
            </a:r>
            <a:r>
              <a:rPr lang="en-US" dirty="0"/>
              <a:t> </a:t>
            </a:r>
            <a:r>
              <a:rPr lang="en-US" dirty="0" err="1"/>
              <a:t>bencana</a:t>
            </a:r>
            <a:r>
              <a:rPr lang="en-US" dirty="0"/>
              <a:t> </a:t>
            </a:r>
            <a:r>
              <a:rPr lang="en-US" dirty="0" err="1"/>
              <a:t>dirasakan</a:t>
            </a:r>
            <a:r>
              <a:rPr lang="en-US" dirty="0"/>
              <a:t> </a:t>
            </a:r>
            <a:r>
              <a:rPr lang="en-US" dirty="0" err="1"/>
              <a:t>menjadi</a:t>
            </a:r>
            <a:r>
              <a:rPr lang="en-US" dirty="0"/>
              <a:t> </a:t>
            </a:r>
            <a:r>
              <a:rPr lang="en-US" dirty="0" err="1"/>
              <a:t>penopang</a:t>
            </a:r>
            <a:r>
              <a:rPr lang="en-US" dirty="0"/>
              <a:t> </a:t>
            </a:r>
            <a:r>
              <a:rPr lang="en-US" dirty="0" err="1"/>
              <a:t>psikologis</a:t>
            </a:r>
            <a:r>
              <a:rPr lang="en-US" dirty="0"/>
              <a:t> </a:t>
            </a:r>
            <a:r>
              <a:rPr lang="en-US" dirty="0" err="1"/>
              <a:t>dan</a:t>
            </a:r>
            <a:r>
              <a:rPr lang="en-US" dirty="0"/>
              <a:t> mental </a:t>
            </a:r>
            <a:r>
              <a:rPr lang="en-US" dirty="0" err="1"/>
              <a:t>saat</a:t>
            </a:r>
            <a:r>
              <a:rPr lang="en-US" dirty="0"/>
              <a:t> </a:t>
            </a:r>
            <a:r>
              <a:rPr lang="en-US" dirty="0" err="1"/>
              <a:t>situasi</a:t>
            </a:r>
            <a:r>
              <a:rPr lang="en-US" dirty="0"/>
              <a:t> </a:t>
            </a:r>
            <a:r>
              <a:rPr lang="en-US" dirty="0" err="1"/>
              <a:t>semakin</a:t>
            </a:r>
            <a:r>
              <a:rPr lang="en-US" dirty="0"/>
              <a:t> </a:t>
            </a:r>
            <a:r>
              <a:rPr lang="en-US" dirty="0" err="1"/>
              <a:t>genting</a:t>
            </a:r>
            <a:r>
              <a:rPr lang="en-US" dirty="0"/>
              <a:t>, yang </a:t>
            </a:r>
            <a:r>
              <a:rPr lang="en-US" dirty="0" err="1"/>
              <a:t>kemudian</a:t>
            </a:r>
            <a:r>
              <a:rPr lang="en-US" dirty="0"/>
              <a:t> </a:t>
            </a:r>
            <a:r>
              <a:rPr lang="en-US" dirty="0" err="1"/>
              <a:t>menjadi</a:t>
            </a:r>
            <a:r>
              <a:rPr lang="en-US" dirty="0"/>
              <a:t> </a:t>
            </a:r>
            <a:r>
              <a:rPr lang="en-US" dirty="0" err="1"/>
              <a:t>faktor</a:t>
            </a:r>
            <a:r>
              <a:rPr lang="en-US" dirty="0"/>
              <a:t> </a:t>
            </a:r>
            <a:r>
              <a:rPr lang="en-US" dirty="0" err="1"/>
              <a:t>pendorong</a:t>
            </a:r>
            <a:r>
              <a:rPr lang="en-US" dirty="0"/>
              <a:t> </a:t>
            </a:r>
            <a:r>
              <a:rPr lang="en-US" dirty="0" err="1"/>
              <a:t>perempuan</a:t>
            </a:r>
            <a:r>
              <a:rPr lang="en-US" dirty="0"/>
              <a:t> </a:t>
            </a:r>
            <a:r>
              <a:rPr lang="en-US" dirty="0" err="1"/>
              <a:t>pesisir</a:t>
            </a:r>
            <a:r>
              <a:rPr lang="en-US" dirty="0"/>
              <a:t> </a:t>
            </a:r>
            <a:r>
              <a:rPr lang="en-US" dirty="0" err="1"/>
              <a:t>untuk</a:t>
            </a:r>
            <a:r>
              <a:rPr lang="en-US" dirty="0"/>
              <a:t> </a:t>
            </a:r>
            <a:r>
              <a:rPr lang="en-US" dirty="0" err="1"/>
              <a:t>bertahan</a:t>
            </a:r>
            <a:r>
              <a:rPr lang="en-US" dirty="0"/>
              <a:t> </a:t>
            </a:r>
            <a:r>
              <a:rPr lang="en-US" dirty="0" err="1"/>
              <a:t>dalam</a:t>
            </a:r>
            <a:r>
              <a:rPr lang="en-US" dirty="0"/>
              <a:t> </a:t>
            </a:r>
            <a:r>
              <a:rPr lang="en-US" dirty="0" err="1"/>
              <a:t>kondisi</a:t>
            </a:r>
            <a:r>
              <a:rPr lang="en-US" dirty="0"/>
              <a:t> </a:t>
            </a:r>
            <a:r>
              <a:rPr lang="en-US" dirty="0" err="1"/>
              <a:t>tersebut</a:t>
            </a:r>
            <a:r>
              <a:rPr lang="en-US" dirty="0"/>
              <a:t> </a:t>
            </a:r>
            <a:r>
              <a:rPr lang="en-US" dirty="0" err="1"/>
              <a:t>dan</a:t>
            </a:r>
            <a:r>
              <a:rPr lang="en-US" dirty="0"/>
              <a:t> </a:t>
            </a:r>
            <a:r>
              <a:rPr lang="en-US" dirty="0" err="1"/>
              <a:t>sekaligus</a:t>
            </a:r>
            <a:r>
              <a:rPr lang="en-US" dirty="0"/>
              <a:t> (</a:t>
            </a:r>
            <a:r>
              <a:rPr lang="en-US" dirty="0" err="1"/>
              <a:t>secara</a:t>
            </a:r>
            <a:r>
              <a:rPr lang="en-US" dirty="0"/>
              <a:t> </a:t>
            </a:r>
            <a:r>
              <a:rPr lang="en-US" dirty="0" err="1"/>
              <a:t>tidak</a:t>
            </a:r>
            <a:r>
              <a:rPr lang="en-US" dirty="0"/>
              <a:t> </a:t>
            </a:r>
            <a:r>
              <a:rPr lang="en-US" dirty="0" err="1"/>
              <a:t>langsung</a:t>
            </a:r>
            <a:r>
              <a:rPr lang="en-US" dirty="0"/>
              <a:t>) </a:t>
            </a:r>
            <a:r>
              <a:rPr lang="en-US" dirty="0" err="1"/>
              <a:t>menjadi</a:t>
            </a:r>
            <a:r>
              <a:rPr lang="en-US" dirty="0"/>
              <a:t> </a:t>
            </a:r>
            <a:r>
              <a:rPr lang="en-US" dirty="0" err="1"/>
              <a:t>penguat</a:t>
            </a:r>
            <a:r>
              <a:rPr lang="en-US" dirty="0"/>
              <a:t> </a:t>
            </a:r>
            <a:r>
              <a:rPr lang="en-US" dirty="0" err="1"/>
              <a:t>bagi</a:t>
            </a:r>
            <a:r>
              <a:rPr lang="en-US" dirty="0"/>
              <a:t> </a:t>
            </a:r>
            <a:r>
              <a:rPr lang="en-US" dirty="0" err="1"/>
              <a:t>mereka</a:t>
            </a:r>
            <a:r>
              <a:rPr lang="en-US" dirty="0"/>
              <a:t> </a:t>
            </a:r>
            <a:r>
              <a:rPr lang="en-US" dirty="0" err="1"/>
              <a:t>untuk</a:t>
            </a:r>
            <a:r>
              <a:rPr lang="en-US" dirty="0"/>
              <a:t> </a:t>
            </a:r>
            <a:r>
              <a:rPr lang="en-US" dirty="0" err="1"/>
              <a:t>bangkit</a:t>
            </a:r>
            <a:r>
              <a:rPr lang="en-US" dirty="0"/>
              <a:t> </a:t>
            </a:r>
            <a:r>
              <a:rPr lang="en-US" dirty="0" err="1"/>
              <a:t>dan</a:t>
            </a:r>
            <a:r>
              <a:rPr lang="en-US" dirty="0"/>
              <a:t> </a:t>
            </a:r>
            <a:r>
              <a:rPr lang="en-US" dirty="0" err="1"/>
              <a:t>beraktivitas</a:t>
            </a:r>
            <a:r>
              <a:rPr lang="en-US" dirty="0"/>
              <a:t> </a:t>
            </a:r>
            <a:r>
              <a:rPr lang="en-US" dirty="0" err="1"/>
              <a:t>kembali</a:t>
            </a:r>
            <a:r>
              <a:rPr lang="en-US" dirty="0"/>
              <a:t>, </a:t>
            </a:r>
            <a:r>
              <a:rPr lang="en-US" dirty="0" err="1"/>
              <a:t>selain</a:t>
            </a:r>
            <a:r>
              <a:rPr lang="en-US" dirty="0"/>
              <a:t> </a:t>
            </a:r>
            <a:r>
              <a:rPr lang="en-US" dirty="0" err="1"/>
              <a:t>kepentingan</a:t>
            </a:r>
            <a:r>
              <a:rPr lang="en-US" dirty="0"/>
              <a:t> </a:t>
            </a:r>
            <a:r>
              <a:rPr lang="en-US" dirty="0" err="1"/>
              <a:t>praktis</a:t>
            </a:r>
            <a:r>
              <a:rPr lang="en-US" dirty="0"/>
              <a:t> </a:t>
            </a:r>
            <a:r>
              <a:rPr lang="en-US" dirty="0" err="1"/>
              <a:t>untuk</a:t>
            </a:r>
            <a:r>
              <a:rPr lang="en-US" dirty="0"/>
              <a:t> </a:t>
            </a:r>
            <a:r>
              <a:rPr lang="en-US" dirty="0" err="1"/>
              <a:t>mengupayakan</a:t>
            </a:r>
            <a:r>
              <a:rPr lang="en-US" dirty="0"/>
              <a:t> </a:t>
            </a:r>
            <a:r>
              <a:rPr lang="en-US" dirty="0" err="1"/>
              <a:t>pemenuhan</a:t>
            </a:r>
            <a:r>
              <a:rPr lang="en-US" dirty="0"/>
              <a:t> </a:t>
            </a:r>
            <a:r>
              <a:rPr lang="en-US" dirty="0" err="1"/>
              <a:t>kebutuhan</a:t>
            </a:r>
            <a:r>
              <a:rPr lang="en-US" dirty="0"/>
              <a:t> </a:t>
            </a:r>
            <a:r>
              <a:rPr lang="en-US" dirty="0" err="1"/>
              <a:t>sehari-hari</a:t>
            </a:r>
            <a:r>
              <a:rPr lang="en-US" dirty="0"/>
              <a:t> </a:t>
            </a:r>
            <a:r>
              <a:rPr lang="en-US" dirty="0" err="1"/>
              <a:t>keluarga</a:t>
            </a:r>
            <a:r>
              <a:rPr lang="en-US" dirty="0"/>
              <a:t>.</a:t>
            </a:r>
          </a:p>
          <a:p>
            <a:pPr marL="342900" indent="-342900" algn="just">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err="1"/>
              <a:t>kekuatan</a:t>
            </a:r>
            <a:r>
              <a:rPr lang="en-US" dirty="0"/>
              <a:t> </a:t>
            </a:r>
            <a:r>
              <a:rPr lang="en-US" dirty="0" err="1"/>
              <a:t>dan</a:t>
            </a:r>
            <a:r>
              <a:rPr lang="en-US" dirty="0"/>
              <a:t> </a:t>
            </a:r>
            <a:r>
              <a:rPr lang="en-US" dirty="0" err="1"/>
              <a:t>daya</a:t>
            </a:r>
            <a:r>
              <a:rPr lang="en-US" dirty="0"/>
              <a:t> </a:t>
            </a:r>
            <a:r>
              <a:rPr lang="en-US" dirty="0" err="1"/>
              <a:t>dukung</a:t>
            </a:r>
            <a:r>
              <a:rPr lang="en-US" dirty="0"/>
              <a:t> </a:t>
            </a:r>
            <a:r>
              <a:rPr lang="en-US" dirty="0" err="1"/>
              <a:t>bagi</a:t>
            </a:r>
            <a:r>
              <a:rPr lang="en-US" dirty="0"/>
              <a:t> </a:t>
            </a:r>
            <a:r>
              <a:rPr lang="en-US" dirty="0" err="1"/>
              <a:t>perempuan</a:t>
            </a:r>
            <a:r>
              <a:rPr lang="en-US" dirty="0"/>
              <a:t> </a:t>
            </a:r>
            <a:r>
              <a:rPr lang="en-US" dirty="0" err="1"/>
              <a:t>pesisir</a:t>
            </a:r>
            <a:endParaRPr lang="en-US" dirty="0"/>
          </a:p>
        </p:txBody>
      </p:sp>
    </p:spTree>
    <p:extLst>
      <p:ext uri="{BB962C8B-B14F-4D97-AF65-F5344CB8AC3E}">
        <p14:creationId xmlns:p14="http://schemas.microsoft.com/office/powerpoint/2010/main" val="71587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2020824"/>
            <a:ext cx="8534400" cy="4532376"/>
          </a:xfrm>
        </p:spPr>
        <p:txBody>
          <a:bodyPr>
            <a:normAutofit/>
          </a:bodyPr>
          <a:lstStyle/>
          <a:p>
            <a:pPr marL="342900" lvl="0" indent="-342900" algn="just">
              <a:buFont typeface="Wingdings" panose="05000000000000000000" pitchFamily="2" charset="2"/>
              <a:buChar char="§"/>
            </a:pPr>
            <a:r>
              <a:rPr lang="en-US" dirty="0" err="1"/>
              <a:t>Praktek</a:t>
            </a:r>
            <a:r>
              <a:rPr lang="en-US" dirty="0"/>
              <a:t> </a:t>
            </a:r>
            <a:r>
              <a:rPr lang="en-US" dirty="0" err="1"/>
              <a:t>pemberian</a:t>
            </a:r>
            <a:r>
              <a:rPr lang="en-US" dirty="0"/>
              <a:t> </a:t>
            </a:r>
            <a:r>
              <a:rPr lang="en-US" dirty="0" err="1"/>
              <a:t>informasi</a:t>
            </a:r>
            <a:r>
              <a:rPr lang="en-US" dirty="0"/>
              <a:t> </a:t>
            </a:r>
            <a:r>
              <a:rPr lang="en-US" dirty="0" err="1"/>
              <a:t>tentang</a:t>
            </a:r>
            <a:r>
              <a:rPr lang="en-US" dirty="0"/>
              <a:t> </a:t>
            </a:r>
            <a:r>
              <a:rPr lang="en-US" dirty="0" err="1"/>
              <a:t>kondisi</a:t>
            </a:r>
            <a:r>
              <a:rPr lang="en-US" dirty="0"/>
              <a:t> </a:t>
            </a:r>
            <a:r>
              <a:rPr lang="en-US" dirty="0" err="1"/>
              <a:t>cuaca</a:t>
            </a:r>
            <a:r>
              <a:rPr lang="en-US" dirty="0"/>
              <a:t> </a:t>
            </a:r>
            <a:r>
              <a:rPr lang="en-US" dirty="0" err="1"/>
              <a:t>melalui</a:t>
            </a:r>
            <a:r>
              <a:rPr lang="en-US" dirty="0"/>
              <a:t> </a:t>
            </a:r>
            <a:r>
              <a:rPr lang="en-US" dirty="0" err="1"/>
              <a:t>pesan</a:t>
            </a:r>
            <a:r>
              <a:rPr lang="en-US" dirty="0"/>
              <a:t> </a:t>
            </a:r>
            <a:r>
              <a:rPr lang="en-US" dirty="0" err="1"/>
              <a:t>singkat</a:t>
            </a:r>
            <a:r>
              <a:rPr lang="en-US" dirty="0"/>
              <a:t> </a:t>
            </a:r>
            <a:r>
              <a:rPr lang="en-US" dirty="0" err="1"/>
              <a:t>elektronik</a:t>
            </a:r>
            <a:r>
              <a:rPr lang="en-US" dirty="0"/>
              <a:t> </a:t>
            </a:r>
            <a:r>
              <a:rPr lang="en-US" dirty="0" err="1"/>
              <a:t>seperti</a:t>
            </a:r>
            <a:r>
              <a:rPr lang="en-US" dirty="0"/>
              <a:t> yang </a:t>
            </a:r>
            <a:r>
              <a:rPr lang="en-US" dirty="0" err="1"/>
              <a:t>dilakukan</a:t>
            </a:r>
            <a:r>
              <a:rPr lang="en-US" dirty="0"/>
              <a:t> BMKG </a:t>
            </a:r>
            <a:r>
              <a:rPr lang="en-US" dirty="0" err="1"/>
              <a:t>melalui</a:t>
            </a:r>
            <a:r>
              <a:rPr lang="en-US" dirty="0"/>
              <a:t> </a:t>
            </a:r>
            <a:r>
              <a:rPr lang="en-US" dirty="0" err="1"/>
              <a:t>pesan</a:t>
            </a:r>
            <a:r>
              <a:rPr lang="en-US" dirty="0"/>
              <a:t> </a:t>
            </a:r>
            <a:r>
              <a:rPr lang="en-US" dirty="0" err="1"/>
              <a:t>singkat</a:t>
            </a:r>
            <a:r>
              <a:rPr lang="en-US" dirty="0"/>
              <a:t> </a:t>
            </a:r>
            <a:r>
              <a:rPr lang="en-US" dirty="0" err="1"/>
              <a:t>elektronik</a:t>
            </a:r>
            <a:r>
              <a:rPr lang="en-US" dirty="0"/>
              <a:t> (</a:t>
            </a:r>
            <a:r>
              <a:rPr lang="en-US" dirty="0" err="1"/>
              <a:t>walaupun</a:t>
            </a:r>
            <a:r>
              <a:rPr lang="en-US" dirty="0"/>
              <a:t> </a:t>
            </a:r>
            <a:r>
              <a:rPr lang="en-US" dirty="0" err="1"/>
              <a:t>mungkin</a:t>
            </a:r>
            <a:r>
              <a:rPr lang="en-US" dirty="0"/>
              <a:t> </a:t>
            </a:r>
            <a:r>
              <a:rPr lang="en-US" dirty="0" err="1"/>
              <a:t>secara</a:t>
            </a:r>
            <a:r>
              <a:rPr lang="en-US" dirty="0"/>
              <a:t> </a:t>
            </a:r>
            <a:r>
              <a:rPr lang="en-US" dirty="0" err="1"/>
              <a:t>terbatas</a:t>
            </a:r>
            <a:r>
              <a:rPr lang="en-US" dirty="0"/>
              <a:t> </a:t>
            </a:r>
            <a:r>
              <a:rPr lang="en-US" dirty="0" err="1"/>
              <a:t>ke</a:t>
            </a:r>
            <a:r>
              <a:rPr lang="en-US" dirty="0"/>
              <a:t> </a:t>
            </a:r>
            <a:r>
              <a:rPr lang="en-US" dirty="0" err="1"/>
              <a:t>grup</a:t>
            </a:r>
            <a:r>
              <a:rPr lang="en-US" dirty="0"/>
              <a:t> </a:t>
            </a:r>
            <a:r>
              <a:rPr lang="en-US" dirty="0" err="1"/>
              <a:t>tertentu</a:t>
            </a:r>
            <a:r>
              <a:rPr lang="en-US" dirty="0"/>
              <a:t>, </a:t>
            </a:r>
            <a:r>
              <a:rPr lang="en-US" dirty="0" err="1"/>
              <a:t>seperti</a:t>
            </a:r>
            <a:r>
              <a:rPr lang="en-US" dirty="0"/>
              <a:t> alumni </a:t>
            </a:r>
            <a:r>
              <a:rPr lang="en-US" dirty="0" err="1"/>
              <a:t>Sekolah</a:t>
            </a:r>
            <a:r>
              <a:rPr lang="en-US" dirty="0"/>
              <a:t> </a:t>
            </a:r>
            <a:r>
              <a:rPr lang="en-US" dirty="0" err="1"/>
              <a:t>Lapang</a:t>
            </a:r>
            <a:r>
              <a:rPr lang="en-US" dirty="0"/>
              <a:t> </a:t>
            </a:r>
            <a:r>
              <a:rPr lang="en-US" dirty="0" err="1"/>
              <a:t>Cuaca</a:t>
            </a:r>
            <a:r>
              <a:rPr lang="en-US" dirty="0"/>
              <a:t> </a:t>
            </a:r>
            <a:r>
              <a:rPr lang="en-US" dirty="0" err="1"/>
              <a:t>Nelayan</a:t>
            </a:r>
            <a:r>
              <a:rPr lang="en-US" dirty="0"/>
              <a:t>) </a:t>
            </a:r>
            <a:r>
              <a:rPr lang="en-US" dirty="0" err="1"/>
              <a:t>terbukti</a:t>
            </a:r>
            <a:r>
              <a:rPr lang="en-US" dirty="0"/>
              <a:t> </a:t>
            </a:r>
            <a:r>
              <a:rPr lang="en-US" dirty="0" err="1"/>
              <a:t>efektif</a:t>
            </a:r>
            <a:r>
              <a:rPr lang="en-US" dirty="0"/>
              <a:t> </a:t>
            </a:r>
            <a:r>
              <a:rPr lang="en-US" dirty="0" err="1"/>
              <a:t>untuk</a:t>
            </a:r>
            <a:r>
              <a:rPr lang="en-US" dirty="0"/>
              <a:t> </a:t>
            </a:r>
            <a:r>
              <a:rPr lang="en-US" dirty="0" err="1"/>
              <a:t>mengurangi</a:t>
            </a:r>
            <a:r>
              <a:rPr lang="en-US" dirty="0"/>
              <a:t> </a:t>
            </a:r>
            <a:r>
              <a:rPr lang="en-US" dirty="0" err="1"/>
              <a:t>risiko</a:t>
            </a:r>
            <a:r>
              <a:rPr lang="en-US" dirty="0"/>
              <a:t> </a:t>
            </a:r>
            <a:r>
              <a:rPr lang="en-US" dirty="0" err="1"/>
              <a:t>bencana</a:t>
            </a:r>
            <a:r>
              <a:rPr lang="en-US" dirty="0"/>
              <a:t>, </a:t>
            </a:r>
            <a:r>
              <a:rPr lang="en-US" dirty="0" err="1"/>
              <a:t>terutama</a:t>
            </a:r>
            <a:r>
              <a:rPr lang="en-US" dirty="0"/>
              <a:t> </a:t>
            </a:r>
            <a:r>
              <a:rPr lang="en-US" dirty="0" err="1"/>
              <a:t>korban</a:t>
            </a:r>
            <a:r>
              <a:rPr lang="en-US" dirty="0"/>
              <a:t> </a:t>
            </a:r>
            <a:r>
              <a:rPr lang="en-US" dirty="0" err="1"/>
              <a:t>bencana</a:t>
            </a:r>
            <a:r>
              <a:rPr lang="en-US" dirty="0"/>
              <a:t>.</a:t>
            </a:r>
          </a:p>
          <a:p>
            <a:pPr marL="342900" lvl="0" indent="-342900" algn="just">
              <a:buFont typeface="Wingdings" panose="05000000000000000000" pitchFamily="2" charset="2"/>
              <a:buChar char="§"/>
            </a:pPr>
            <a:endParaRPr lang="en-US" dirty="0"/>
          </a:p>
          <a:p>
            <a:pPr marL="342900" indent="-342900" algn="just">
              <a:buFont typeface="Wingdings" panose="05000000000000000000" pitchFamily="2" charset="2"/>
              <a:buChar char="§"/>
            </a:pPr>
            <a:r>
              <a:rPr lang="en-US" dirty="0" err="1"/>
              <a:t>Lembaga-lembaga</a:t>
            </a:r>
            <a:r>
              <a:rPr lang="en-US" dirty="0"/>
              <a:t> agama (</a:t>
            </a:r>
            <a:r>
              <a:rPr lang="en-US" dirty="0" err="1"/>
              <a:t>dalam</a:t>
            </a:r>
            <a:r>
              <a:rPr lang="en-US" dirty="0"/>
              <a:t> </a:t>
            </a:r>
            <a:r>
              <a:rPr lang="en-US" dirty="0" err="1"/>
              <a:t>hal</a:t>
            </a:r>
            <a:r>
              <a:rPr lang="en-US" dirty="0"/>
              <a:t> </a:t>
            </a:r>
            <a:r>
              <a:rPr lang="en-US" dirty="0" err="1"/>
              <a:t>ini</a:t>
            </a:r>
            <a:r>
              <a:rPr lang="en-US" dirty="0"/>
              <a:t> </a:t>
            </a:r>
            <a:r>
              <a:rPr lang="en-US" dirty="0" err="1"/>
              <a:t>gereja</a:t>
            </a:r>
            <a:r>
              <a:rPr lang="en-US" dirty="0"/>
              <a:t> </a:t>
            </a:r>
            <a:r>
              <a:rPr lang="en-US" dirty="0" err="1"/>
              <a:t>dan</a:t>
            </a:r>
            <a:r>
              <a:rPr lang="en-US" dirty="0"/>
              <a:t> </a:t>
            </a:r>
            <a:r>
              <a:rPr lang="en-US" dirty="0" err="1"/>
              <a:t>mesjid</a:t>
            </a:r>
            <a:r>
              <a:rPr lang="en-US" dirty="0"/>
              <a:t>) </a:t>
            </a:r>
            <a:r>
              <a:rPr lang="en-US" dirty="0" err="1"/>
              <a:t>telah</a:t>
            </a:r>
            <a:r>
              <a:rPr lang="en-US" dirty="0"/>
              <a:t> </a:t>
            </a:r>
            <a:r>
              <a:rPr lang="en-US" dirty="0" err="1"/>
              <a:t>berkontribusi</a:t>
            </a:r>
            <a:r>
              <a:rPr lang="en-US" dirty="0"/>
              <a:t> </a:t>
            </a:r>
            <a:r>
              <a:rPr lang="en-US" dirty="0" err="1"/>
              <a:t>dalam</a:t>
            </a:r>
            <a:r>
              <a:rPr lang="en-US" dirty="0"/>
              <a:t> </a:t>
            </a:r>
            <a:r>
              <a:rPr lang="en-US" dirty="0" err="1"/>
              <a:t>penyelamatan</a:t>
            </a:r>
            <a:r>
              <a:rPr lang="en-US" dirty="0"/>
              <a:t> </a:t>
            </a:r>
            <a:r>
              <a:rPr lang="en-US" dirty="0" err="1"/>
              <a:t>korban</a:t>
            </a:r>
            <a:r>
              <a:rPr lang="en-US" dirty="0"/>
              <a:t> </a:t>
            </a:r>
            <a:r>
              <a:rPr lang="en-US" dirty="0" err="1"/>
              <a:t>jiwa</a:t>
            </a:r>
            <a:r>
              <a:rPr lang="en-US" dirty="0"/>
              <a:t> </a:t>
            </a:r>
            <a:r>
              <a:rPr lang="en-US" dirty="0" err="1"/>
              <a:t>melalui</a:t>
            </a:r>
            <a:r>
              <a:rPr lang="en-US" dirty="0"/>
              <a:t> </a:t>
            </a:r>
            <a:r>
              <a:rPr lang="en-US" dirty="0" err="1"/>
              <a:t>penyediaan</a:t>
            </a:r>
            <a:r>
              <a:rPr lang="en-US" dirty="0"/>
              <a:t> </a:t>
            </a:r>
            <a:r>
              <a:rPr lang="en-US" dirty="0" err="1"/>
              <a:t>tempat</a:t>
            </a:r>
            <a:r>
              <a:rPr lang="en-US" dirty="0"/>
              <a:t> </a:t>
            </a:r>
            <a:r>
              <a:rPr lang="en-US" dirty="0" err="1"/>
              <a:t>pengungsian</a:t>
            </a:r>
            <a:r>
              <a:rPr lang="en-US" dirty="0"/>
              <a:t> </a:t>
            </a:r>
            <a:r>
              <a:rPr lang="en-US" dirty="0" err="1"/>
              <a:t>bagi</a:t>
            </a:r>
            <a:r>
              <a:rPr lang="en-US" dirty="0"/>
              <a:t> </a:t>
            </a:r>
            <a:r>
              <a:rPr lang="en-US" dirty="0" err="1"/>
              <a:t>masyarakat</a:t>
            </a:r>
            <a:r>
              <a:rPr lang="en-US" dirty="0"/>
              <a:t> </a:t>
            </a:r>
            <a:r>
              <a:rPr lang="en-US" dirty="0" err="1"/>
              <a:t>dan</a:t>
            </a:r>
            <a:r>
              <a:rPr lang="en-US" dirty="0"/>
              <a:t> </a:t>
            </a:r>
            <a:r>
              <a:rPr lang="en-US" dirty="0" err="1"/>
              <a:t>juga</a:t>
            </a:r>
            <a:r>
              <a:rPr lang="en-US" dirty="0"/>
              <a:t> </a:t>
            </a:r>
            <a:r>
              <a:rPr lang="en-US" dirty="0" err="1"/>
              <a:t>dalam</a:t>
            </a:r>
            <a:r>
              <a:rPr lang="en-US" dirty="0"/>
              <a:t> </a:t>
            </a:r>
            <a:r>
              <a:rPr lang="en-US" dirty="0" err="1"/>
              <a:t>upaya-upaya</a:t>
            </a:r>
            <a:r>
              <a:rPr lang="en-US" dirty="0"/>
              <a:t> </a:t>
            </a:r>
            <a:r>
              <a:rPr lang="en-US" dirty="0" err="1"/>
              <a:t>tanggap</a:t>
            </a:r>
            <a:r>
              <a:rPr lang="en-US" dirty="0"/>
              <a:t> </a:t>
            </a:r>
            <a:r>
              <a:rPr lang="en-US" dirty="0" err="1"/>
              <a:t>darurat</a:t>
            </a:r>
            <a:r>
              <a:rPr lang="en-US" dirty="0"/>
              <a:t> </a:t>
            </a:r>
            <a:r>
              <a:rPr lang="en-US" dirty="0" err="1"/>
              <a:t>bencana</a:t>
            </a:r>
            <a:r>
              <a:rPr lang="en-US" dirty="0"/>
              <a:t> </a:t>
            </a:r>
            <a:r>
              <a:rPr lang="en-US" dirty="0" err="1"/>
              <a:t>dengan</a:t>
            </a:r>
            <a:r>
              <a:rPr lang="en-US" dirty="0"/>
              <a:t> </a:t>
            </a:r>
            <a:r>
              <a:rPr lang="en-US" dirty="0" err="1"/>
              <a:t>memberikan</a:t>
            </a:r>
            <a:r>
              <a:rPr lang="en-US" dirty="0"/>
              <a:t> </a:t>
            </a:r>
            <a:r>
              <a:rPr lang="en-US" dirty="0" err="1"/>
              <a:t>bantuan</a:t>
            </a:r>
            <a:r>
              <a:rPr lang="en-US" dirty="0"/>
              <a:t> </a:t>
            </a:r>
            <a:r>
              <a:rPr lang="en-US" dirty="0" err="1"/>
              <a:t>bagi</a:t>
            </a:r>
            <a:r>
              <a:rPr lang="en-US" dirty="0"/>
              <a:t> </a:t>
            </a:r>
            <a:r>
              <a:rPr lang="en-US" dirty="0" err="1"/>
              <a:t>masyarakat</a:t>
            </a:r>
            <a:r>
              <a:rPr lang="en-US" dirty="0"/>
              <a:t>, </a:t>
            </a:r>
            <a:r>
              <a:rPr lang="en-US" dirty="0" err="1"/>
              <a:t>walaupun</a:t>
            </a:r>
            <a:r>
              <a:rPr lang="en-US" dirty="0"/>
              <a:t> </a:t>
            </a:r>
            <a:r>
              <a:rPr lang="en-US" dirty="0" err="1"/>
              <a:t>dalam</a:t>
            </a:r>
            <a:r>
              <a:rPr lang="en-US" dirty="0"/>
              <a:t> </a:t>
            </a:r>
            <a:r>
              <a:rPr lang="en-US" dirty="0" err="1"/>
              <a:t>skopa</a:t>
            </a:r>
            <a:r>
              <a:rPr lang="en-US" dirty="0"/>
              <a:t> yang </a:t>
            </a:r>
            <a:r>
              <a:rPr lang="en-US" dirty="0" err="1"/>
              <a:t>terbatas</a:t>
            </a:r>
            <a:r>
              <a:rPr lang="en-US" dirty="0"/>
              <a:t> </a:t>
            </a:r>
            <a:r>
              <a:rPr lang="en-US" dirty="0" err="1"/>
              <a:t>pada</a:t>
            </a:r>
            <a:r>
              <a:rPr lang="en-US" dirty="0"/>
              <a:t> </a:t>
            </a:r>
            <a:r>
              <a:rPr lang="en-US" dirty="0" err="1"/>
              <a:t>lingkup</a:t>
            </a:r>
            <a:r>
              <a:rPr lang="en-US" dirty="0"/>
              <a:t> internal </a:t>
            </a:r>
            <a:r>
              <a:rPr lang="en-US" dirty="0" err="1"/>
              <a:t>warga</a:t>
            </a:r>
            <a:r>
              <a:rPr lang="en-US" dirty="0"/>
              <a:t> di </a:t>
            </a:r>
            <a:r>
              <a:rPr lang="en-US" dirty="0" err="1"/>
              <a:t>lingkungan</a:t>
            </a:r>
            <a:r>
              <a:rPr lang="en-US" dirty="0"/>
              <a:t> </a:t>
            </a:r>
            <a:r>
              <a:rPr lang="en-US" dirty="0" err="1"/>
              <a:t>gereja</a:t>
            </a:r>
            <a:r>
              <a:rPr lang="en-US" dirty="0"/>
              <a:t> </a:t>
            </a:r>
            <a:r>
              <a:rPr lang="en-US" dirty="0" err="1"/>
              <a:t>atau</a:t>
            </a:r>
            <a:r>
              <a:rPr lang="en-US" dirty="0"/>
              <a:t> </a:t>
            </a:r>
            <a:r>
              <a:rPr lang="en-US" dirty="0" err="1"/>
              <a:t>mesjid</a:t>
            </a:r>
            <a:r>
              <a:rPr lang="en-US" dirty="0"/>
              <a:t>. </a:t>
            </a:r>
            <a:r>
              <a:rPr lang="en-US" dirty="0" err="1"/>
              <a:t>Bantuan</a:t>
            </a:r>
            <a:r>
              <a:rPr lang="en-US" dirty="0"/>
              <a:t> </a:t>
            </a:r>
            <a:r>
              <a:rPr lang="en-US" dirty="0" err="1"/>
              <a:t>tersebut</a:t>
            </a:r>
            <a:r>
              <a:rPr lang="en-US" dirty="0"/>
              <a:t> </a:t>
            </a:r>
            <a:r>
              <a:rPr lang="en-US" dirty="0" err="1"/>
              <a:t>sangat</a:t>
            </a:r>
            <a:r>
              <a:rPr lang="en-US" dirty="0"/>
              <a:t> </a:t>
            </a:r>
            <a:r>
              <a:rPr lang="en-US" dirty="0" err="1"/>
              <a:t>diapreasi</a:t>
            </a:r>
            <a:r>
              <a:rPr lang="en-US" dirty="0"/>
              <a:t> </a:t>
            </a:r>
            <a:r>
              <a:rPr lang="en-US" dirty="0" err="1"/>
              <a:t>oleh</a:t>
            </a:r>
            <a:r>
              <a:rPr lang="en-US" dirty="0"/>
              <a:t> </a:t>
            </a:r>
            <a:r>
              <a:rPr lang="en-US" dirty="0" err="1"/>
              <a:t>narasumber</a:t>
            </a:r>
            <a:r>
              <a:rPr lang="en-US" dirty="0"/>
              <a:t> </a:t>
            </a:r>
            <a:r>
              <a:rPr lang="en-US" dirty="0" err="1"/>
              <a:t>sebagai</a:t>
            </a:r>
            <a:r>
              <a:rPr lang="en-US" dirty="0"/>
              <a:t> </a:t>
            </a:r>
            <a:r>
              <a:rPr lang="en-US" dirty="0" err="1"/>
              <a:t>bentuk</a:t>
            </a:r>
            <a:r>
              <a:rPr lang="en-US" dirty="0"/>
              <a:t> </a:t>
            </a:r>
            <a:r>
              <a:rPr lang="en-US" dirty="0" err="1"/>
              <a:t>kepedulian.yang</a:t>
            </a:r>
            <a:r>
              <a:rPr lang="en-US" dirty="0"/>
              <a:t> </a:t>
            </a:r>
            <a:r>
              <a:rPr lang="en-US" dirty="0" err="1"/>
              <a:t>diberikan</a:t>
            </a:r>
            <a:r>
              <a:rPr lang="en-US" dirty="0"/>
              <a:t> </a:t>
            </a:r>
            <a:r>
              <a:rPr lang="en-US" dirty="0" err="1"/>
              <a:t>kepada</a:t>
            </a:r>
            <a:r>
              <a:rPr lang="en-US" dirty="0"/>
              <a:t> </a:t>
            </a:r>
            <a:r>
              <a:rPr lang="en-US" dirty="0" err="1"/>
              <a:t>korban</a:t>
            </a:r>
            <a:r>
              <a:rPr lang="en-US" dirty="0"/>
              <a:t> </a:t>
            </a:r>
            <a:r>
              <a:rPr lang="en-US" dirty="0" err="1"/>
              <a:t>terdampak</a:t>
            </a:r>
            <a:r>
              <a:rPr lang="en-US" dirty="0"/>
              <a:t> </a:t>
            </a:r>
            <a:r>
              <a:rPr lang="en-US" dirty="0" err="1"/>
              <a:t>Seroja</a:t>
            </a:r>
            <a:r>
              <a:rPr lang="en-US" dirty="0"/>
              <a:t>, </a:t>
            </a:r>
            <a:r>
              <a:rPr lang="en-US" dirty="0" err="1"/>
              <a:t>walaupun</a:t>
            </a:r>
            <a:r>
              <a:rPr lang="en-US" dirty="0"/>
              <a:t> </a:t>
            </a:r>
            <a:r>
              <a:rPr lang="en-US" dirty="0" err="1"/>
              <a:t>tidak</a:t>
            </a:r>
            <a:r>
              <a:rPr lang="en-US" dirty="0"/>
              <a:t> </a:t>
            </a:r>
            <a:r>
              <a:rPr lang="en-US" dirty="0" err="1"/>
              <a:t>secara</a:t>
            </a:r>
            <a:r>
              <a:rPr lang="en-US" dirty="0"/>
              <a:t> </a:t>
            </a:r>
            <a:r>
              <a:rPr lang="en-US" dirty="0" err="1"/>
              <a:t>khusus</a:t>
            </a:r>
            <a:r>
              <a:rPr lang="en-US" dirty="0"/>
              <a:t> </a:t>
            </a:r>
            <a:r>
              <a:rPr lang="en-US" dirty="0" err="1"/>
              <a:t>menyasar</a:t>
            </a:r>
            <a:r>
              <a:rPr lang="en-US" dirty="0"/>
              <a:t> </a:t>
            </a:r>
            <a:r>
              <a:rPr lang="en-US" dirty="0" err="1"/>
              <a:t>bagi</a:t>
            </a:r>
            <a:r>
              <a:rPr lang="en-US" dirty="0"/>
              <a:t> </a:t>
            </a:r>
            <a:r>
              <a:rPr lang="en-US" dirty="0" err="1"/>
              <a:t>komunitas</a:t>
            </a:r>
            <a:r>
              <a:rPr lang="en-US" dirty="0"/>
              <a:t> </a:t>
            </a:r>
            <a:r>
              <a:rPr lang="en-US" dirty="0" err="1"/>
              <a:t>pesisir</a:t>
            </a:r>
            <a:r>
              <a:rPr lang="en-US" dirty="0"/>
              <a:t>.</a:t>
            </a:r>
          </a:p>
        </p:txBody>
      </p:sp>
      <p:sp>
        <p:nvSpPr>
          <p:cNvPr id="3" name="Title 2"/>
          <p:cNvSpPr>
            <a:spLocks noGrp="1"/>
          </p:cNvSpPr>
          <p:nvPr>
            <p:ph type="title"/>
          </p:nvPr>
        </p:nvSpPr>
        <p:spPr/>
        <p:txBody>
          <a:bodyPr/>
          <a:lstStyle/>
          <a:p>
            <a:r>
              <a:rPr lang="en-US" dirty="0" err="1"/>
              <a:t>kekuatan</a:t>
            </a:r>
            <a:r>
              <a:rPr lang="en-US" dirty="0"/>
              <a:t> </a:t>
            </a:r>
            <a:r>
              <a:rPr lang="en-US" dirty="0" err="1"/>
              <a:t>dan</a:t>
            </a:r>
            <a:r>
              <a:rPr lang="en-US" dirty="0"/>
              <a:t> </a:t>
            </a:r>
            <a:r>
              <a:rPr lang="en-US" dirty="0" err="1"/>
              <a:t>daya</a:t>
            </a:r>
            <a:r>
              <a:rPr lang="en-US" dirty="0"/>
              <a:t> </a:t>
            </a:r>
            <a:r>
              <a:rPr lang="en-US" dirty="0" err="1"/>
              <a:t>dukung</a:t>
            </a:r>
            <a:r>
              <a:rPr lang="en-US" dirty="0"/>
              <a:t> </a:t>
            </a:r>
            <a:r>
              <a:rPr lang="en-US" dirty="0" err="1"/>
              <a:t>bagi</a:t>
            </a:r>
            <a:r>
              <a:rPr lang="en-US" dirty="0"/>
              <a:t> </a:t>
            </a:r>
            <a:r>
              <a:rPr lang="en-US" dirty="0" err="1"/>
              <a:t>perempuan</a:t>
            </a:r>
            <a:r>
              <a:rPr lang="en-US" dirty="0"/>
              <a:t> </a:t>
            </a:r>
            <a:r>
              <a:rPr lang="en-US" dirty="0" err="1"/>
              <a:t>pesisir</a:t>
            </a:r>
            <a:endParaRPr lang="en-US" dirty="0"/>
          </a:p>
        </p:txBody>
      </p:sp>
    </p:spTree>
    <p:extLst>
      <p:ext uri="{BB962C8B-B14F-4D97-AF65-F5344CB8AC3E}">
        <p14:creationId xmlns:p14="http://schemas.microsoft.com/office/powerpoint/2010/main" val="71214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057400"/>
            <a:ext cx="8382000" cy="4648200"/>
          </a:xfrm>
        </p:spPr>
        <p:txBody>
          <a:bodyPr/>
          <a:lstStyle/>
          <a:p>
            <a:pPr algn="just"/>
            <a:r>
              <a:rPr lang="en-US" dirty="0" err="1"/>
              <a:t>Penelitian</a:t>
            </a:r>
            <a:r>
              <a:rPr lang="en-US" dirty="0"/>
              <a:t> </a:t>
            </a:r>
            <a:r>
              <a:rPr lang="en-US" dirty="0" err="1"/>
              <a:t>ini</a:t>
            </a:r>
            <a:r>
              <a:rPr lang="en-US" dirty="0"/>
              <a:t> </a:t>
            </a:r>
            <a:r>
              <a:rPr lang="en-US" dirty="0" err="1"/>
              <a:t>melihat</a:t>
            </a:r>
            <a:r>
              <a:rPr lang="en-US" dirty="0"/>
              <a:t> </a:t>
            </a:r>
            <a:r>
              <a:rPr lang="en-US" dirty="0" err="1"/>
              <a:t>bahwa</a:t>
            </a:r>
            <a:r>
              <a:rPr lang="en-US" dirty="0"/>
              <a:t> </a:t>
            </a:r>
            <a:r>
              <a:rPr lang="en-US" dirty="0" err="1"/>
              <a:t>perempuan</a:t>
            </a:r>
            <a:r>
              <a:rPr lang="en-US" dirty="0"/>
              <a:t> </a:t>
            </a:r>
            <a:r>
              <a:rPr lang="en-US" dirty="0" err="1"/>
              <a:t>pesisir</a:t>
            </a:r>
            <a:r>
              <a:rPr lang="en-US" dirty="0"/>
              <a:t> </a:t>
            </a:r>
            <a:r>
              <a:rPr lang="en-US" dirty="0" err="1"/>
              <a:t>memiliki</a:t>
            </a:r>
            <a:r>
              <a:rPr lang="en-US" dirty="0"/>
              <a:t> </a:t>
            </a:r>
            <a:r>
              <a:rPr lang="en-US" dirty="0" err="1"/>
              <a:t>mekanisme</a:t>
            </a:r>
            <a:r>
              <a:rPr lang="en-US" dirty="0"/>
              <a:t> </a:t>
            </a:r>
            <a:r>
              <a:rPr lang="en-US" dirty="0" err="1"/>
              <a:t>atau</a:t>
            </a:r>
            <a:r>
              <a:rPr lang="en-US" dirty="0"/>
              <a:t> </a:t>
            </a:r>
            <a:r>
              <a:rPr lang="en-US" dirty="0" err="1"/>
              <a:t>strategi</a:t>
            </a:r>
            <a:r>
              <a:rPr lang="en-US" dirty="0"/>
              <a:t> </a:t>
            </a:r>
            <a:r>
              <a:rPr lang="en-US" dirty="0" err="1"/>
              <a:t>koping</a:t>
            </a:r>
            <a:r>
              <a:rPr lang="en-US" dirty="0"/>
              <a:t> yang </a:t>
            </a:r>
            <a:r>
              <a:rPr lang="en-US" dirty="0" err="1"/>
              <a:t>cukup</a:t>
            </a:r>
            <a:r>
              <a:rPr lang="en-US" dirty="0"/>
              <a:t> </a:t>
            </a:r>
            <a:r>
              <a:rPr lang="en-US" dirty="0" err="1"/>
              <a:t>baik</a:t>
            </a:r>
            <a:r>
              <a:rPr lang="en-US" dirty="0"/>
              <a:t> </a:t>
            </a:r>
            <a:r>
              <a:rPr lang="en-US" dirty="0" err="1"/>
              <a:t>dalam</a:t>
            </a:r>
            <a:r>
              <a:rPr lang="en-US" dirty="0"/>
              <a:t> </a:t>
            </a:r>
            <a:r>
              <a:rPr lang="en-US" dirty="0" err="1"/>
              <a:t>menghadapi</a:t>
            </a:r>
            <a:r>
              <a:rPr lang="en-US" dirty="0"/>
              <a:t> </a:t>
            </a:r>
            <a:r>
              <a:rPr lang="en-US" dirty="0" err="1"/>
              <a:t>permasalahan</a:t>
            </a:r>
            <a:r>
              <a:rPr lang="en-US" dirty="0"/>
              <a:t> </a:t>
            </a:r>
            <a:r>
              <a:rPr lang="en-US" dirty="0" err="1"/>
              <a:t>dan</a:t>
            </a:r>
            <a:r>
              <a:rPr lang="en-US" dirty="0"/>
              <a:t> </a:t>
            </a:r>
            <a:r>
              <a:rPr lang="en-US" dirty="0" err="1"/>
              <a:t>kesulitan</a:t>
            </a:r>
            <a:r>
              <a:rPr lang="en-US" dirty="0"/>
              <a:t> </a:t>
            </a:r>
            <a:r>
              <a:rPr lang="en-US" dirty="0" err="1"/>
              <a:t>terkait</a:t>
            </a:r>
            <a:r>
              <a:rPr lang="en-US" dirty="0"/>
              <a:t> </a:t>
            </a:r>
            <a:r>
              <a:rPr lang="en-US" dirty="0" err="1"/>
              <a:t>dengan</a:t>
            </a:r>
            <a:r>
              <a:rPr lang="en-US" dirty="0"/>
              <a:t> </a:t>
            </a:r>
            <a:r>
              <a:rPr lang="en-US" dirty="0" err="1"/>
              <a:t>pemenuhan</a:t>
            </a:r>
            <a:r>
              <a:rPr lang="en-US" dirty="0"/>
              <a:t> </a:t>
            </a:r>
            <a:r>
              <a:rPr lang="en-US" dirty="0" err="1"/>
              <a:t>kebutuhan</a:t>
            </a:r>
            <a:r>
              <a:rPr lang="en-US" dirty="0"/>
              <a:t> </a:t>
            </a:r>
            <a:r>
              <a:rPr lang="en-US" dirty="0" err="1"/>
              <a:t>keluarga</a:t>
            </a:r>
            <a:r>
              <a:rPr lang="en-US" dirty="0"/>
              <a:t>.</a:t>
            </a:r>
          </a:p>
          <a:p>
            <a:pPr algn="just"/>
            <a:r>
              <a:rPr lang="en-US" dirty="0"/>
              <a:t>JPIT </a:t>
            </a:r>
            <a:r>
              <a:rPr lang="en-US" dirty="0" err="1"/>
              <a:t>melihat</a:t>
            </a:r>
            <a:r>
              <a:rPr lang="en-US" dirty="0"/>
              <a:t> </a:t>
            </a:r>
            <a:r>
              <a:rPr lang="en-US" dirty="0" err="1"/>
              <a:t>bahwa</a:t>
            </a:r>
            <a:r>
              <a:rPr lang="en-US" dirty="0"/>
              <a:t> </a:t>
            </a:r>
            <a:r>
              <a:rPr lang="en-US" dirty="0" err="1"/>
              <a:t>ada</a:t>
            </a:r>
            <a:r>
              <a:rPr lang="en-US" dirty="0"/>
              <a:t> </a:t>
            </a:r>
            <a:r>
              <a:rPr lang="en-US" dirty="0" err="1"/>
              <a:t>beberapa</a:t>
            </a:r>
            <a:r>
              <a:rPr lang="en-US" dirty="0"/>
              <a:t> </a:t>
            </a:r>
            <a:r>
              <a:rPr lang="en-US" dirty="0" err="1"/>
              <a:t>hal</a:t>
            </a:r>
            <a:r>
              <a:rPr lang="en-US" dirty="0"/>
              <a:t> yang </a:t>
            </a:r>
            <a:r>
              <a:rPr lang="en-US" dirty="0" err="1"/>
              <a:t>perlu</a:t>
            </a:r>
            <a:r>
              <a:rPr lang="en-US" dirty="0"/>
              <a:t> </a:t>
            </a:r>
            <a:r>
              <a:rPr lang="en-US" dirty="0" err="1"/>
              <a:t>ditambahkan</a:t>
            </a:r>
            <a:r>
              <a:rPr lang="en-US" dirty="0"/>
              <a:t> </a:t>
            </a:r>
            <a:r>
              <a:rPr lang="en-US" dirty="0" err="1"/>
              <a:t>dan</a:t>
            </a:r>
            <a:r>
              <a:rPr lang="en-US" dirty="0"/>
              <a:t>/</a:t>
            </a:r>
            <a:r>
              <a:rPr lang="en-US" dirty="0" err="1"/>
              <a:t>atau</a:t>
            </a:r>
            <a:r>
              <a:rPr lang="en-US" dirty="0"/>
              <a:t> </a:t>
            </a:r>
            <a:r>
              <a:rPr lang="en-US" dirty="0" err="1"/>
              <a:t>diperkuat</a:t>
            </a:r>
            <a:r>
              <a:rPr lang="en-US" dirty="0"/>
              <a:t> agar </a:t>
            </a:r>
            <a:r>
              <a:rPr lang="en-US" dirty="0" err="1"/>
              <a:t>ke</a:t>
            </a:r>
            <a:r>
              <a:rPr lang="en-US" dirty="0"/>
              <a:t> </a:t>
            </a:r>
            <a:r>
              <a:rPr lang="en-US" dirty="0" err="1"/>
              <a:t>depannya</a:t>
            </a:r>
            <a:r>
              <a:rPr lang="en-US" dirty="0"/>
              <a:t> </a:t>
            </a:r>
            <a:r>
              <a:rPr lang="en-US" dirty="0" err="1"/>
              <a:t>mereka</a:t>
            </a:r>
            <a:r>
              <a:rPr lang="en-US" dirty="0"/>
              <a:t> </a:t>
            </a:r>
            <a:r>
              <a:rPr lang="en-US" dirty="0" err="1"/>
              <a:t>akan</a:t>
            </a:r>
            <a:r>
              <a:rPr lang="en-US" dirty="0"/>
              <a:t> </a:t>
            </a:r>
            <a:r>
              <a:rPr lang="en-US" dirty="0" err="1"/>
              <a:t>lebih</a:t>
            </a:r>
            <a:r>
              <a:rPr lang="en-US" dirty="0"/>
              <a:t> </a:t>
            </a:r>
            <a:r>
              <a:rPr lang="en-US" dirty="0" err="1"/>
              <a:t>siapsiaga</a:t>
            </a:r>
            <a:r>
              <a:rPr lang="en-US" dirty="0"/>
              <a:t> </a:t>
            </a:r>
            <a:r>
              <a:rPr lang="en-US" dirty="0" err="1"/>
              <a:t>mengatasi</a:t>
            </a:r>
            <a:r>
              <a:rPr lang="en-US" dirty="0"/>
              <a:t> </a:t>
            </a:r>
            <a:r>
              <a:rPr lang="en-US" dirty="0" err="1"/>
              <a:t>potensi</a:t>
            </a:r>
            <a:r>
              <a:rPr lang="en-US" dirty="0"/>
              <a:t> </a:t>
            </a:r>
            <a:r>
              <a:rPr lang="en-US" dirty="0" err="1"/>
              <a:t>terjadinya</a:t>
            </a:r>
            <a:r>
              <a:rPr lang="en-US" dirty="0"/>
              <a:t> </a:t>
            </a:r>
            <a:r>
              <a:rPr lang="en-US" dirty="0" err="1"/>
              <a:t>peristiwa</a:t>
            </a:r>
            <a:r>
              <a:rPr lang="en-US" dirty="0"/>
              <a:t> </a:t>
            </a:r>
            <a:r>
              <a:rPr lang="en-US" dirty="0" err="1"/>
              <a:t>kebencanaan</a:t>
            </a:r>
            <a:r>
              <a:rPr lang="en-US" dirty="0"/>
              <a:t> yang </a:t>
            </a:r>
            <a:r>
              <a:rPr lang="en-US" dirty="0" err="1"/>
              <a:t>serupa</a:t>
            </a:r>
            <a:r>
              <a:rPr lang="en-US" dirty="0"/>
              <a:t>. Hal-</a:t>
            </a:r>
            <a:r>
              <a:rPr lang="en-US" dirty="0" err="1"/>
              <a:t>hal</a:t>
            </a:r>
            <a:r>
              <a:rPr lang="en-US" dirty="0"/>
              <a:t> yang </a:t>
            </a:r>
            <a:r>
              <a:rPr lang="en-US" dirty="0" err="1"/>
              <a:t>perlu</a:t>
            </a:r>
            <a:r>
              <a:rPr lang="en-US" dirty="0"/>
              <a:t> </a:t>
            </a:r>
            <a:r>
              <a:rPr lang="en-US" dirty="0" err="1"/>
              <a:t>ditambahkan</a:t>
            </a:r>
            <a:r>
              <a:rPr lang="en-US" dirty="0"/>
              <a:t> </a:t>
            </a:r>
            <a:r>
              <a:rPr lang="en-US" dirty="0" err="1"/>
              <a:t>dan</a:t>
            </a:r>
            <a:r>
              <a:rPr lang="en-US" dirty="0"/>
              <a:t>/</a:t>
            </a:r>
            <a:r>
              <a:rPr lang="en-US" dirty="0" err="1"/>
              <a:t>atau</a:t>
            </a:r>
            <a:r>
              <a:rPr lang="en-US" dirty="0"/>
              <a:t> </a:t>
            </a:r>
            <a:r>
              <a:rPr lang="en-US" dirty="0" err="1"/>
              <a:t>diperkuat</a:t>
            </a:r>
            <a:r>
              <a:rPr lang="en-US" dirty="0"/>
              <a:t> </a:t>
            </a:r>
            <a:r>
              <a:rPr lang="en-US" dirty="0" err="1"/>
              <a:t>tersebut</a:t>
            </a:r>
            <a:r>
              <a:rPr lang="en-US" dirty="0"/>
              <a:t>, </a:t>
            </a:r>
            <a:r>
              <a:rPr lang="en-US" dirty="0" err="1"/>
              <a:t>adalah</a:t>
            </a:r>
            <a:r>
              <a:rPr lang="en-US" dirty="0"/>
              <a:t> </a:t>
            </a:r>
            <a:r>
              <a:rPr lang="en-US" dirty="0" err="1"/>
              <a:t>sebagai</a:t>
            </a:r>
            <a:r>
              <a:rPr lang="en-US" dirty="0"/>
              <a:t> </a:t>
            </a:r>
            <a:r>
              <a:rPr lang="en-US" dirty="0" err="1"/>
              <a:t>berikut</a:t>
            </a:r>
            <a:r>
              <a:rPr lang="en-US" dirty="0"/>
              <a:t>:</a:t>
            </a:r>
          </a:p>
          <a:p>
            <a:pPr marL="342900" indent="-342900" algn="just">
              <a:buFont typeface="Wingdings" panose="05000000000000000000" pitchFamily="2" charset="2"/>
              <a:buChar char="q"/>
            </a:pPr>
            <a:r>
              <a:rPr lang="en-US" dirty="0" err="1"/>
              <a:t>Membekali</a:t>
            </a:r>
            <a:r>
              <a:rPr lang="en-US" dirty="0"/>
              <a:t> </a:t>
            </a:r>
            <a:r>
              <a:rPr lang="en-US" dirty="0" err="1"/>
              <a:t>tokoh-tokoh</a:t>
            </a:r>
            <a:r>
              <a:rPr lang="en-US" dirty="0"/>
              <a:t> agama </a:t>
            </a:r>
            <a:r>
              <a:rPr lang="en-US" dirty="0" err="1"/>
              <a:t>dengan</a:t>
            </a:r>
            <a:r>
              <a:rPr lang="en-US" dirty="0"/>
              <a:t> </a:t>
            </a:r>
            <a:r>
              <a:rPr lang="en-US" dirty="0" err="1"/>
              <a:t>pengetahuan</a:t>
            </a:r>
            <a:r>
              <a:rPr lang="en-US" dirty="0"/>
              <a:t> </a:t>
            </a:r>
            <a:r>
              <a:rPr lang="en-US" dirty="0" err="1"/>
              <a:t>dasar</a:t>
            </a:r>
            <a:r>
              <a:rPr lang="en-US" dirty="0"/>
              <a:t> </a:t>
            </a:r>
            <a:r>
              <a:rPr lang="en-US" dirty="0" err="1"/>
              <a:t>tentang</a:t>
            </a:r>
            <a:r>
              <a:rPr lang="en-US" dirty="0"/>
              <a:t> </a:t>
            </a:r>
            <a:r>
              <a:rPr lang="en-US" dirty="0" err="1"/>
              <a:t>isu-isu</a:t>
            </a:r>
            <a:r>
              <a:rPr lang="en-US" dirty="0"/>
              <a:t> </a:t>
            </a:r>
            <a:r>
              <a:rPr lang="en-US" dirty="0" err="1"/>
              <a:t>kebencanaan</a:t>
            </a:r>
            <a:r>
              <a:rPr lang="en-US" dirty="0"/>
              <a:t>, </a:t>
            </a:r>
            <a:r>
              <a:rPr lang="en-US" dirty="0" err="1"/>
              <a:t>termasuk</a:t>
            </a:r>
            <a:r>
              <a:rPr lang="en-US" dirty="0"/>
              <a:t> </a:t>
            </a:r>
            <a:r>
              <a:rPr lang="en-US" dirty="0" err="1"/>
              <a:t>pengurangan</a:t>
            </a:r>
            <a:r>
              <a:rPr lang="en-US" dirty="0"/>
              <a:t> </a:t>
            </a:r>
            <a:r>
              <a:rPr lang="en-US" dirty="0" err="1"/>
              <a:t>risiko</a:t>
            </a:r>
            <a:r>
              <a:rPr lang="en-US" dirty="0"/>
              <a:t> </a:t>
            </a:r>
            <a:r>
              <a:rPr lang="en-US" dirty="0" err="1"/>
              <a:t>bencana</a:t>
            </a:r>
            <a:r>
              <a:rPr lang="en-US" dirty="0"/>
              <a:t> </a:t>
            </a:r>
            <a:r>
              <a:rPr lang="en-US" dirty="0" err="1"/>
              <a:t>dan</a:t>
            </a:r>
            <a:r>
              <a:rPr lang="en-US" dirty="0"/>
              <a:t> </a:t>
            </a:r>
            <a:r>
              <a:rPr lang="en-US" dirty="0" err="1"/>
              <a:t>adaptasi</a:t>
            </a:r>
            <a:r>
              <a:rPr lang="en-US" dirty="0"/>
              <a:t> </a:t>
            </a:r>
            <a:r>
              <a:rPr lang="en-US" dirty="0" err="1"/>
              <a:t>dan</a:t>
            </a:r>
            <a:r>
              <a:rPr lang="en-US" dirty="0"/>
              <a:t> </a:t>
            </a:r>
            <a:r>
              <a:rPr lang="en-US" dirty="0" err="1"/>
              <a:t>mitigasi</a:t>
            </a:r>
            <a:r>
              <a:rPr lang="en-US" dirty="0"/>
              <a:t> </a:t>
            </a:r>
            <a:r>
              <a:rPr lang="en-US" dirty="0" err="1"/>
              <a:t>perubahan</a:t>
            </a:r>
            <a:r>
              <a:rPr lang="en-US" dirty="0"/>
              <a:t> </a:t>
            </a:r>
            <a:r>
              <a:rPr lang="en-US" dirty="0" err="1"/>
              <a:t>iklim</a:t>
            </a:r>
            <a:r>
              <a:rPr lang="en-US" dirty="0"/>
              <a:t> </a:t>
            </a:r>
            <a:r>
              <a:rPr lang="en-US" dirty="0" err="1"/>
              <a:t>berbasis</a:t>
            </a:r>
            <a:r>
              <a:rPr lang="en-US" dirty="0"/>
              <a:t> </a:t>
            </a:r>
            <a:r>
              <a:rPr lang="en-US" dirty="0" err="1"/>
              <a:t>masyarakat</a:t>
            </a:r>
            <a:r>
              <a:rPr lang="en-US" dirty="0"/>
              <a:t>, </a:t>
            </a:r>
            <a:r>
              <a:rPr lang="en-US" dirty="0" err="1"/>
              <a:t>sebagai</a:t>
            </a:r>
            <a:r>
              <a:rPr lang="en-US" dirty="0"/>
              <a:t> </a:t>
            </a:r>
            <a:r>
              <a:rPr lang="en-US" dirty="0" err="1"/>
              <a:t>bagian</a:t>
            </a:r>
            <a:r>
              <a:rPr lang="en-US" dirty="0"/>
              <a:t> </a:t>
            </a:r>
            <a:r>
              <a:rPr lang="en-US" dirty="0" err="1"/>
              <a:t>dari</a:t>
            </a:r>
            <a:r>
              <a:rPr lang="en-US" dirty="0"/>
              <a:t> program </a:t>
            </a:r>
            <a:r>
              <a:rPr lang="en-US" dirty="0" err="1"/>
              <a:t>pemberdayaan</a:t>
            </a:r>
            <a:r>
              <a:rPr lang="en-US" dirty="0"/>
              <a:t> </a:t>
            </a:r>
            <a:r>
              <a:rPr lang="en-US" dirty="0" err="1"/>
              <a:t>dan</a:t>
            </a:r>
            <a:r>
              <a:rPr lang="en-US" dirty="0"/>
              <a:t> </a:t>
            </a:r>
            <a:r>
              <a:rPr lang="en-US" dirty="0" err="1"/>
              <a:t>penguatan</a:t>
            </a:r>
            <a:r>
              <a:rPr lang="en-US" dirty="0"/>
              <a:t> </a:t>
            </a:r>
            <a:r>
              <a:rPr lang="en-US" dirty="0" err="1"/>
              <a:t>kapasitas</a:t>
            </a:r>
            <a:r>
              <a:rPr lang="en-US" dirty="0"/>
              <a:t>, </a:t>
            </a:r>
            <a:r>
              <a:rPr lang="en-US" dirty="0" err="1"/>
              <a:t>dan</a:t>
            </a:r>
            <a:r>
              <a:rPr lang="en-US" dirty="0"/>
              <a:t> </a:t>
            </a:r>
            <a:r>
              <a:rPr lang="en-US" dirty="0" err="1"/>
              <a:t>juga</a:t>
            </a:r>
            <a:r>
              <a:rPr lang="en-US" dirty="0"/>
              <a:t> </a:t>
            </a:r>
            <a:r>
              <a:rPr lang="en-US" dirty="0" err="1"/>
              <a:t>patut</a:t>
            </a:r>
            <a:r>
              <a:rPr lang="en-US" dirty="0"/>
              <a:t> </a:t>
            </a:r>
            <a:r>
              <a:rPr lang="en-US" dirty="0" err="1"/>
              <a:t>dipertimbangkan</a:t>
            </a:r>
            <a:r>
              <a:rPr lang="en-US" dirty="0"/>
              <a:t> </a:t>
            </a:r>
            <a:r>
              <a:rPr lang="en-US" dirty="0" err="1"/>
              <a:t>untuk</a:t>
            </a:r>
            <a:r>
              <a:rPr lang="en-US" dirty="0"/>
              <a:t> </a:t>
            </a:r>
            <a:r>
              <a:rPr lang="en-US" dirty="0" err="1"/>
              <a:t>melibatkan</a:t>
            </a:r>
            <a:r>
              <a:rPr lang="en-US" dirty="0"/>
              <a:t> </a:t>
            </a:r>
            <a:r>
              <a:rPr lang="en-US" dirty="0" err="1"/>
              <a:t>tokoh-tokoh</a:t>
            </a:r>
            <a:r>
              <a:rPr lang="en-US" dirty="0"/>
              <a:t> agama </a:t>
            </a:r>
            <a:r>
              <a:rPr lang="en-US" dirty="0" err="1"/>
              <a:t>tersebut</a:t>
            </a:r>
            <a:r>
              <a:rPr lang="en-US" dirty="0"/>
              <a:t> </a:t>
            </a:r>
            <a:r>
              <a:rPr lang="en-US" dirty="0" err="1"/>
              <a:t>dalam</a:t>
            </a:r>
            <a:r>
              <a:rPr lang="en-US" dirty="0"/>
              <a:t> agenda-agenda </a:t>
            </a:r>
            <a:r>
              <a:rPr lang="en-US" dirty="0" err="1"/>
              <a:t>maupun</a:t>
            </a:r>
            <a:r>
              <a:rPr lang="en-US" dirty="0"/>
              <a:t> program-program </a:t>
            </a:r>
            <a:r>
              <a:rPr lang="en-US" dirty="0" err="1"/>
              <a:t>terkait</a:t>
            </a:r>
            <a:r>
              <a:rPr lang="en-US" dirty="0"/>
              <a:t> </a:t>
            </a:r>
            <a:r>
              <a:rPr lang="en-US" dirty="0" err="1"/>
              <a:t>kebencanaan</a:t>
            </a:r>
            <a:r>
              <a:rPr lang="en-US" dirty="0"/>
              <a:t>.</a:t>
            </a:r>
          </a:p>
        </p:txBody>
      </p:sp>
      <p:sp>
        <p:nvSpPr>
          <p:cNvPr id="3" name="Title 2"/>
          <p:cNvSpPr>
            <a:spLocks noGrp="1"/>
          </p:cNvSpPr>
          <p:nvPr>
            <p:ph type="title"/>
          </p:nvPr>
        </p:nvSpPr>
        <p:spPr/>
        <p:txBody>
          <a:bodyPr>
            <a:normAutofit/>
          </a:bodyPr>
          <a:lstStyle/>
          <a:p>
            <a:r>
              <a:rPr lang="en-US" sz="2000" dirty="0" err="1"/>
              <a:t>Rekomendasi</a:t>
            </a:r>
            <a:endParaRPr lang="en-US" sz="2000" dirty="0"/>
          </a:p>
        </p:txBody>
      </p:sp>
    </p:spTree>
    <p:extLst>
      <p:ext uri="{BB962C8B-B14F-4D97-AF65-F5344CB8AC3E}">
        <p14:creationId xmlns:p14="http://schemas.microsoft.com/office/powerpoint/2010/main" val="169171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227576"/>
          </a:xfrm>
        </p:spPr>
        <p:txBody>
          <a:bodyPr>
            <a:normAutofit fontScale="92500" lnSpcReduction="10000"/>
          </a:bodyPr>
          <a:lstStyle/>
          <a:p>
            <a:pPr marL="342900" indent="-342900" algn="just">
              <a:buFont typeface="Wingdings" panose="05000000000000000000" pitchFamily="2" charset="2"/>
              <a:buChar char="q"/>
            </a:pPr>
            <a:r>
              <a:rPr lang="en-US" dirty="0" err="1"/>
              <a:t>Jaringan</a:t>
            </a:r>
            <a:r>
              <a:rPr lang="en-US" dirty="0"/>
              <a:t> </a:t>
            </a:r>
            <a:r>
              <a:rPr lang="en-US" dirty="0" err="1"/>
              <a:t>Perempuan</a:t>
            </a:r>
            <a:r>
              <a:rPr lang="en-US" dirty="0"/>
              <a:t> Indonesia </a:t>
            </a:r>
            <a:r>
              <a:rPr lang="en-US" dirty="0" err="1"/>
              <a:t>Timur</a:t>
            </a:r>
            <a:r>
              <a:rPr lang="en-US" dirty="0"/>
              <a:t> (JPIT) </a:t>
            </a:r>
            <a:r>
              <a:rPr lang="en-US" dirty="0" err="1"/>
              <a:t>adalah</a:t>
            </a:r>
            <a:r>
              <a:rPr lang="en-US" dirty="0"/>
              <a:t> </a:t>
            </a:r>
            <a:r>
              <a:rPr lang="en-US" dirty="0" err="1"/>
              <a:t>sebuah</a:t>
            </a:r>
            <a:r>
              <a:rPr lang="en-US" dirty="0"/>
              <a:t> </a:t>
            </a:r>
            <a:r>
              <a:rPr lang="en-US" dirty="0" err="1"/>
              <a:t>perkumpulan</a:t>
            </a:r>
            <a:r>
              <a:rPr lang="en-US" dirty="0"/>
              <a:t> yang </a:t>
            </a:r>
            <a:r>
              <a:rPr lang="en-US" dirty="0" err="1"/>
              <a:t>berkedudukan</a:t>
            </a:r>
            <a:r>
              <a:rPr lang="en-US" dirty="0"/>
              <a:t> di </a:t>
            </a:r>
            <a:r>
              <a:rPr lang="en-US" dirty="0" err="1"/>
              <a:t>Kupang</a:t>
            </a:r>
            <a:r>
              <a:rPr lang="en-US" dirty="0"/>
              <a:t>, </a:t>
            </a:r>
            <a:r>
              <a:rPr lang="en-US" dirty="0" err="1"/>
              <a:t>berdiri</a:t>
            </a:r>
            <a:r>
              <a:rPr lang="en-US" dirty="0"/>
              <a:t> </a:t>
            </a:r>
            <a:r>
              <a:rPr lang="en-US" dirty="0" err="1"/>
              <a:t>pada</a:t>
            </a:r>
            <a:r>
              <a:rPr lang="en-US" dirty="0"/>
              <a:t> </a:t>
            </a:r>
            <a:r>
              <a:rPr lang="en-US" dirty="0" err="1"/>
              <a:t>pada</a:t>
            </a:r>
            <a:r>
              <a:rPr lang="en-US" dirty="0"/>
              <a:t> </a:t>
            </a:r>
            <a:r>
              <a:rPr lang="en-US" dirty="0" err="1"/>
              <a:t>tanggal</a:t>
            </a:r>
            <a:r>
              <a:rPr lang="en-US" dirty="0"/>
              <a:t> 18 </a:t>
            </a:r>
            <a:r>
              <a:rPr lang="en-US" dirty="0" err="1"/>
              <a:t>Agustus</a:t>
            </a:r>
            <a:r>
              <a:rPr lang="en-US" dirty="0"/>
              <a:t> 2009 </a:t>
            </a:r>
            <a:r>
              <a:rPr lang="en-US" dirty="0" err="1"/>
              <a:t>dengan</a:t>
            </a:r>
            <a:r>
              <a:rPr lang="en-US" dirty="0"/>
              <a:t> </a:t>
            </a:r>
            <a:r>
              <a:rPr lang="en-US" dirty="0" err="1"/>
              <a:t>wilayah</a:t>
            </a:r>
            <a:r>
              <a:rPr lang="en-US" dirty="0"/>
              <a:t> </a:t>
            </a:r>
            <a:r>
              <a:rPr lang="en-US" dirty="0" err="1"/>
              <a:t>kerja</a:t>
            </a:r>
            <a:r>
              <a:rPr lang="en-US" dirty="0"/>
              <a:t> </a:t>
            </a:r>
            <a:r>
              <a:rPr lang="en-US" dirty="0" err="1"/>
              <a:t>meliputi</a:t>
            </a:r>
            <a:r>
              <a:rPr lang="en-US" dirty="0"/>
              <a:t> </a:t>
            </a:r>
            <a:r>
              <a:rPr lang="en-US" dirty="0" err="1"/>
              <a:t>wilayah</a:t>
            </a:r>
            <a:r>
              <a:rPr lang="en-US" dirty="0"/>
              <a:t> </a:t>
            </a:r>
            <a:r>
              <a:rPr lang="en-US" dirty="0" err="1"/>
              <a:t>bagian</a:t>
            </a:r>
            <a:r>
              <a:rPr lang="en-US" dirty="0"/>
              <a:t> </a:t>
            </a:r>
            <a:r>
              <a:rPr lang="en-US" dirty="0" err="1"/>
              <a:t>Timur</a:t>
            </a:r>
            <a:r>
              <a:rPr lang="en-US" dirty="0"/>
              <a:t> </a:t>
            </a:r>
            <a:r>
              <a:rPr lang="en-US" dirty="0" err="1"/>
              <a:t>negara</a:t>
            </a:r>
            <a:r>
              <a:rPr lang="en-US" dirty="0"/>
              <a:t> </a:t>
            </a:r>
            <a:r>
              <a:rPr lang="en-US" dirty="0" err="1"/>
              <a:t>Republik</a:t>
            </a:r>
            <a:r>
              <a:rPr lang="en-US" dirty="0"/>
              <a:t> Indonesia.</a:t>
            </a:r>
          </a:p>
          <a:p>
            <a:pPr marL="342900" indent="-342900" algn="just">
              <a:buFont typeface="Wingdings" panose="05000000000000000000" pitchFamily="2" charset="2"/>
              <a:buChar char="q"/>
            </a:pPr>
            <a:r>
              <a:rPr lang="en-US" dirty="0"/>
              <a:t>JPIT </a:t>
            </a:r>
            <a:r>
              <a:rPr lang="en-US" dirty="0" err="1"/>
              <a:t>Meningkatkan</a:t>
            </a:r>
            <a:r>
              <a:rPr lang="en-US" dirty="0"/>
              <a:t> </a:t>
            </a:r>
            <a:r>
              <a:rPr lang="en-US" dirty="0" err="1"/>
              <a:t>dan</a:t>
            </a:r>
            <a:r>
              <a:rPr lang="en-US" dirty="0"/>
              <a:t> </a:t>
            </a:r>
            <a:r>
              <a:rPr lang="en-US" dirty="0" err="1"/>
              <a:t>mengembangkan</a:t>
            </a:r>
            <a:r>
              <a:rPr lang="en-US" dirty="0"/>
              <a:t> </a:t>
            </a:r>
            <a:r>
              <a:rPr lang="en-US" dirty="0" err="1"/>
              <a:t>partisipasi</a:t>
            </a:r>
            <a:r>
              <a:rPr lang="en-US" dirty="0"/>
              <a:t> </a:t>
            </a:r>
            <a:r>
              <a:rPr lang="en-US" dirty="0" err="1"/>
              <a:t>serta</a:t>
            </a:r>
            <a:r>
              <a:rPr lang="en-US" dirty="0"/>
              <a:t> </a:t>
            </a:r>
            <a:r>
              <a:rPr lang="en-US" dirty="0" err="1"/>
              <a:t>kapasitas</a:t>
            </a:r>
            <a:r>
              <a:rPr lang="en-US" dirty="0"/>
              <a:t> </a:t>
            </a:r>
            <a:r>
              <a:rPr lang="en-US" dirty="0" err="1"/>
              <a:t>masyarakat</a:t>
            </a:r>
            <a:r>
              <a:rPr lang="en-US" dirty="0"/>
              <a:t> </a:t>
            </a:r>
            <a:r>
              <a:rPr lang="en-US" dirty="0" err="1"/>
              <a:t>untuk</a:t>
            </a:r>
            <a:r>
              <a:rPr lang="en-US" dirty="0"/>
              <a:t> </a:t>
            </a:r>
            <a:r>
              <a:rPr lang="en-US" dirty="0" err="1"/>
              <a:t>pemajuan</a:t>
            </a:r>
            <a:r>
              <a:rPr lang="en-US" dirty="0"/>
              <a:t> </a:t>
            </a:r>
            <a:r>
              <a:rPr lang="en-US" dirty="0" err="1"/>
              <a:t>demokrasi</a:t>
            </a:r>
            <a:r>
              <a:rPr lang="en-US" dirty="0"/>
              <a:t> </a:t>
            </a:r>
            <a:r>
              <a:rPr lang="en-US" dirty="0" err="1"/>
              <a:t>dan</a:t>
            </a:r>
            <a:r>
              <a:rPr lang="en-US" dirty="0"/>
              <a:t> </a:t>
            </a:r>
            <a:r>
              <a:rPr lang="en-US" dirty="0" err="1"/>
              <a:t>hak</a:t>
            </a:r>
            <a:r>
              <a:rPr lang="en-US" dirty="0"/>
              <a:t> </a:t>
            </a:r>
            <a:r>
              <a:rPr lang="en-US" dirty="0" err="1"/>
              <a:t>asasi</a:t>
            </a:r>
            <a:r>
              <a:rPr lang="en-US" dirty="0"/>
              <a:t> </a:t>
            </a:r>
            <a:r>
              <a:rPr lang="en-US" dirty="0" err="1"/>
              <a:t>manusia</a:t>
            </a:r>
            <a:r>
              <a:rPr lang="en-US" dirty="0"/>
              <a:t>.</a:t>
            </a:r>
          </a:p>
          <a:p>
            <a:pPr marL="342900" indent="-342900" algn="just">
              <a:buFont typeface="Wingdings" panose="05000000000000000000" pitchFamily="2" charset="2"/>
              <a:buChar char="q"/>
            </a:pPr>
            <a:r>
              <a:rPr lang="en-US" dirty="0" err="1"/>
              <a:t>Melakukan</a:t>
            </a:r>
            <a:r>
              <a:rPr lang="en-US" dirty="0"/>
              <a:t> </a:t>
            </a:r>
            <a:r>
              <a:rPr lang="en-US" dirty="0" err="1"/>
              <a:t>pengkajian</a:t>
            </a:r>
            <a:r>
              <a:rPr lang="en-US" dirty="0"/>
              <a:t> </a:t>
            </a:r>
            <a:r>
              <a:rPr lang="en-US" dirty="0" err="1"/>
              <a:t>ilmiah</a:t>
            </a:r>
            <a:r>
              <a:rPr lang="en-US" dirty="0"/>
              <a:t> </a:t>
            </a:r>
            <a:r>
              <a:rPr lang="en-US" dirty="0" err="1"/>
              <a:t>terhadap</a:t>
            </a:r>
            <a:r>
              <a:rPr lang="en-US" dirty="0"/>
              <a:t> </a:t>
            </a:r>
            <a:r>
              <a:rPr lang="en-US" dirty="0" err="1"/>
              <a:t>berbagai</a:t>
            </a:r>
            <a:r>
              <a:rPr lang="en-US" dirty="0"/>
              <a:t> </a:t>
            </a:r>
            <a:r>
              <a:rPr lang="en-US" dirty="0" err="1"/>
              <a:t>kondisi</a:t>
            </a:r>
            <a:r>
              <a:rPr lang="en-US" dirty="0"/>
              <a:t> </a:t>
            </a:r>
            <a:r>
              <a:rPr lang="en-US" dirty="0" err="1"/>
              <a:t>dan</a:t>
            </a:r>
            <a:r>
              <a:rPr lang="en-US" dirty="0"/>
              <a:t> </a:t>
            </a:r>
            <a:r>
              <a:rPr lang="en-US" dirty="0" err="1"/>
              <a:t>kebijakan</a:t>
            </a:r>
            <a:r>
              <a:rPr lang="en-US" dirty="0"/>
              <a:t> Negara, di </a:t>
            </a:r>
            <a:r>
              <a:rPr lang="en-US" dirty="0" err="1"/>
              <a:t>bidang</a:t>
            </a:r>
            <a:r>
              <a:rPr lang="en-US" dirty="0"/>
              <a:t> </a:t>
            </a:r>
            <a:r>
              <a:rPr lang="en-US" dirty="0" err="1"/>
              <a:t>ekonomi</a:t>
            </a:r>
            <a:r>
              <a:rPr lang="en-US" dirty="0"/>
              <a:t>, </a:t>
            </a:r>
            <a:r>
              <a:rPr lang="en-US" dirty="0" err="1"/>
              <a:t>sosial</a:t>
            </a:r>
            <a:r>
              <a:rPr lang="en-US" dirty="0"/>
              <a:t>, </a:t>
            </a:r>
            <a:r>
              <a:rPr lang="en-US" dirty="0" err="1"/>
              <a:t>politik</a:t>
            </a:r>
            <a:r>
              <a:rPr lang="en-US" dirty="0"/>
              <a:t>, </a:t>
            </a:r>
            <a:r>
              <a:rPr lang="en-US" dirty="0" err="1"/>
              <a:t>budaya</a:t>
            </a:r>
            <a:r>
              <a:rPr lang="en-US" dirty="0"/>
              <a:t>, </a:t>
            </a:r>
            <a:r>
              <a:rPr lang="en-US" dirty="0" err="1"/>
              <a:t>dan</a:t>
            </a:r>
            <a:r>
              <a:rPr lang="en-US" dirty="0"/>
              <a:t> </a:t>
            </a:r>
            <a:r>
              <a:rPr lang="en-US" dirty="0" err="1"/>
              <a:t>hal</a:t>
            </a:r>
            <a:r>
              <a:rPr lang="en-US" dirty="0"/>
              <a:t> lain </a:t>
            </a:r>
            <a:r>
              <a:rPr lang="en-US" dirty="0" err="1"/>
              <a:t>menyangkut</a:t>
            </a:r>
            <a:r>
              <a:rPr lang="en-US" dirty="0"/>
              <a:t> </a:t>
            </a:r>
            <a:r>
              <a:rPr lang="en-US" dirty="0" err="1"/>
              <a:t>masalah</a:t>
            </a:r>
            <a:r>
              <a:rPr lang="en-US" dirty="0"/>
              <a:t> </a:t>
            </a:r>
            <a:r>
              <a:rPr lang="en-US" dirty="0" err="1"/>
              <a:t>kebangsaan</a:t>
            </a:r>
            <a:r>
              <a:rPr lang="en-US" dirty="0"/>
              <a:t> </a:t>
            </a:r>
            <a:r>
              <a:rPr lang="en-US" dirty="0" err="1"/>
              <a:t>secara</a:t>
            </a:r>
            <a:r>
              <a:rPr lang="en-US" dirty="0"/>
              <a:t> </a:t>
            </a:r>
            <a:r>
              <a:rPr lang="en-US" dirty="0" err="1"/>
              <a:t>umum</a:t>
            </a:r>
            <a:r>
              <a:rPr lang="en-US" dirty="0"/>
              <a:t>.</a:t>
            </a:r>
          </a:p>
          <a:p>
            <a:pPr marL="342900" indent="-342900" algn="just">
              <a:buFont typeface="Wingdings" panose="05000000000000000000" pitchFamily="2" charset="2"/>
              <a:buChar char="q"/>
            </a:pPr>
            <a:r>
              <a:rPr lang="en-US" dirty="0" err="1"/>
              <a:t>Secara</a:t>
            </a:r>
            <a:r>
              <a:rPr lang="en-US" dirty="0"/>
              <a:t> </a:t>
            </a:r>
            <a:r>
              <a:rPr lang="en-US" dirty="0" err="1"/>
              <a:t>khusus</a:t>
            </a:r>
            <a:r>
              <a:rPr lang="en-US" dirty="0"/>
              <a:t> JPIT </a:t>
            </a:r>
            <a:r>
              <a:rPr lang="en-US" dirty="0" err="1"/>
              <a:t>melakukan</a:t>
            </a:r>
            <a:r>
              <a:rPr lang="en-US" dirty="0"/>
              <a:t> </a:t>
            </a:r>
            <a:r>
              <a:rPr lang="en-US" dirty="0" err="1"/>
              <a:t>studi</a:t>
            </a:r>
            <a:r>
              <a:rPr lang="en-US" dirty="0"/>
              <a:t> </a:t>
            </a:r>
            <a:r>
              <a:rPr lang="en-US" dirty="0" err="1"/>
              <a:t>pada</a:t>
            </a:r>
            <a:r>
              <a:rPr lang="en-US" dirty="0"/>
              <a:t> </a:t>
            </a:r>
            <a:r>
              <a:rPr lang="en-US" dirty="0" err="1"/>
              <a:t>bidang</a:t>
            </a:r>
            <a:r>
              <a:rPr lang="en-US" dirty="0"/>
              <a:t> </a:t>
            </a:r>
            <a:r>
              <a:rPr lang="en-US" dirty="0" err="1"/>
              <a:t>perempuan</a:t>
            </a:r>
            <a:r>
              <a:rPr lang="en-US" dirty="0"/>
              <a:t>, agama </a:t>
            </a:r>
            <a:r>
              <a:rPr lang="en-US" dirty="0" err="1"/>
              <a:t>dan</a:t>
            </a:r>
            <a:r>
              <a:rPr lang="en-US" dirty="0"/>
              <a:t> </a:t>
            </a:r>
            <a:r>
              <a:rPr lang="en-US" dirty="0" err="1"/>
              <a:t>budaya</a:t>
            </a:r>
            <a:r>
              <a:rPr lang="en-US" dirty="0"/>
              <a:t>, di Wilayah Indonesia </a:t>
            </a:r>
            <a:r>
              <a:rPr lang="en-US" dirty="0" err="1"/>
              <a:t>Timur</a:t>
            </a:r>
            <a:r>
              <a:rPr lang="en-US" dirty="0"/>
              <a:t>.</a:t>
            </a:r>
          </a:p>
          <a:p>
            <a:pPr marL="342900" indent="-342900" algn="just">
              <a:buFont typeface="Wingdings" panose="05000000000000000000" pitchFamily="2" charset="2"/>
              <a:buChar char="q"/>
            </a:pPr>
            <a:r>
              <a:rPr lang="en-US" dirty="0"/>
              <a:t>JPIT </a:t>
            </a:r>
            <a:r>
              <a:rPr lang="en-US" dirty="0" err="1"/>
              <a:t>bersama</a:t>
            </a:r>
            <a:r>
              <a:rPr lang="en-US" dirty="0"/>
              <a:t> NICMCR </a:t>
            </a:r>
            <a:r>
              <a:rPr lang="en-US" dirty="0" err="1"/>
              <a:t>telah</a:t>
            </a:r>
            <a:r>
              <a:rPr lang="en-US" dirty="0"/>
              <a:t> </a:t>
            </a:r>
            <a:r>
              <a:rPr lang="en-US" dirty="0" err="1"/>
              <a:t>sering</a:t>
            </a:r>
            <a:r>
              <a:rPr lang="en-US" dirty="0"/>
              <a:t> </a:t>
            </a:r>
            <a:r>
              <a:rPr lang="en-US" dirty="0" err="1"/>
              <a:t>melakukan</a:t>
            </a:r>
            <a:r>
              <a:rPr lang="en-US" dirty="0"/>
              <a:t> </a:t>
            </a:r>
            <a:r>
              <a:rPr lang="en-US" dirty="0" err="1"/>
              <a:t>kolaborasi</a:t>
            </a:r>
            <a:r>
              <a:rPr lang="en-US" dirty="0"/>
              <a:t> </a:t>
            </a:r>
            <a:r>
              <a:rPr lang="en-US" dirty="0" err="1"/>
              <a:t>studi</a:t>
            </a:r>
            <a:r>
              <a:rPr lang="en-US" dirty="0"/>
              <a:t> </a:t>
            </a:r>
            <a:r>
              <a:rPr lang="en-US" dirty="0" err="1"/>
              <a:t>ilmiah</a:t>
            </a:r>
            <a:r>
              <a:rPr lang="en-US" dirty="0"/>
              <a:t> yang </a:t>
            </a:r>
            <a:r>
              <a:rPr lang="en-US" dirty="0" err="1"/>
              <a:t>berkaitan</a:t>
            </a:r>
            <a:r>
              <a:rPr lang="en-US" dirty="0"/>
              <a:t> </a:t>
            </a:r>
            <a:r>
              <a:rPr lang="en-US" dirty="0" err="1"/>
              <a:t>dengan</a:t>
            </a:r>
            <a:r>
              <a:rPr lang="en-US" dirty="0"/>
              <a:t> </a:t>
            </a:r>
            <a:r>
              <a:rPr lang="en-US" dirty="0" err="1"/>
              <a:t>isue</a:t>
            </a:r>
            <a:r>
              <a:rPr lang="en-US" dirty="0"/>
              <a:t> </a:t>
            </a:r>
            <a:r>
              <a:rPr lang="en-US" dirty="0" err="1"/>
              <a:t>sosial</a:t>
            </a:r>
            <a:r>
              <a:rPr lang="en-US" dirty="0"/>
              <a:t> </a:t>
            </a:r>
            <a:r>
              <a:rPr lang="en-US" dirty="0" err="1"/>
              <a:t>dalam</a:t>
            </a:r>
            <a:r>
              <a:rPr lang="en-US"/>
              <a:t> keragaman</a:t>
            </a:r>
            <a:r>
              <a:rPr lang="en-US" dirty="0"/>
              <a:t> </a:t>
            </a:r>
            <a:r>
              <a:rPr lang="en-US" dirty="0" err="1"/>
              <a:t>dan</a:t>
            </a:r>
            <a:r>
              <a:rPr lang="en-US" dirty="0"/>
              <a:t> </a:t>
            </a:r>
            <a:r>
              <a:rPr lang="en-US" dirty="0" err="1"/>
              <a:t>toleransi</a:t>
            </a:r>
            <a:r>
              <a:rPr lang="en-US" dirty="0"/>
              <a:t> </a:t>
            </a:r>
            <a:r>
              <a:rPr lang="en-US" dirty="0" err="1"/>
              <a:t>melaksanakan</a:t>
            </a:r>
            <a:r>
              <a:rPr lang="en-US" dirty="0"/>
              <a:t> </a:t>
            </a:r>
            <a:r>
              <a:rPr lang="en-US" dirty="0" err="1"/>
              <a:t>kegiatan</a:t>
            </a:r>
            <a:r>
              <a:rPr lang="en-US" dirty="0"/>
              <a:t> </a:t>
            </a:r>
            <a:r>
              <a:rPr lang="en-US" dirty="0" err="1"/>
              <a:t>beragama</a:t>
            </a:r>
            <a:r>
              <a:rPr lang="en-US" dirty="0"/>
              <a:t> – </a:t>
            </a:r>
            <a:r>
              <a:rPr lang="en-US" dirty="0" err="1"/>
              <a:t>antara</a:t>
            </a:r>
            <a:r>
              <a:rPr lang="en-US" dirty="0"/>
              <a:t> Muslim </a:t>
            </a:r>
            <a:r>
              <a:rPr lang="en-US" dirty="0" err="1"/>
              <a:t>dan</a:t>
            </a:r>
            <a:r>
              <a:rPr lang="en-US" dirty="0"/>
              <a:t> Kristen yang </a:t>
            </a:r>
            <a:r>
              <a:rPr lang="en-US" dirty="0" err="1"/>
              <a:t>terjadi</a:t>
            </a:r>
            <a:r>
              <a:rPr lang="en-US" dirty="0"/>
              <a:t> di Indonesia </a:t>
            </a:r>
            <a:r>
              <a:rPr lang="en-US" dirty="0" err="1"/>
              <a:t>Timur</a:t>
            </a:r>
            <a:r>
              <a:rPr lang="en-US" dirty="0"/>
              <a:t>.</a:t>
            </a:r>
          </a:p>
        </p:txBody>
      </p:sp>
      <p:sp>
        <p:nvSpPr>
          <p:cNvPr id="3" name="Title 2"/>
          <p:cNvSpPr>
            <a:spLocks noGrp="1"/>
          </p:cNvSpPr>
          <p:nvPr>
            <p:ph type="title"/>
          </p:nvPr>
        </p:nvSpPr>
        <p:spPr/>
        <p:txBody>
          <a:bodyPr>
            <a:normAutofit/>
          </a:bodyPr>
          <a:lstStyle/>
          <a:p>
            <a:r>
              <a:rPr lang="en-US" sz="1600" dirty="0" err="1">
                <a:latin typeface="Narkisim" panose="020E0502050101010101" pitchFamily="34" charset="-79"/>
                <a:cs typeface="Narkisim" panose="020E0502050101010101" pitchFamily="34" charset="-79"/>
              </a:rPr>
              <a:t>Jaringan</a:t>
            </a:r>
            <a:r>
              <a:rPr lang="en-US" sz="1600" dirty="0">
                <a:latin typeface="Narkisim" panose="020E0502050101010101" pitchFamily="34" charset="-79"/>
                <a:cs typeface="Narkisim" panose="020E0502050101010101" pitchFamily="34" charset="-79"/>
              </a:rPr>
              <a:t> </a:t>
            </a:r>
            <a:r>
              <a:rPr lang="en-US" sz="1600" dirty="0" err="1">
                <a:latin typeface="Narkisim" panose="020E0502050101010101" pitchFamily="34" charset="-79"/>
                <a:cs typeface="Narkisim" panose="020E0502050101010101" pitchFamily="34" charset="-79"/>
              </a:rPr>
              <a:t>Perempuan</a:t>
            </a:r>
            <a:r>
              <a:rPr lang="en-US" sz="1600" dirty="0">
                <a:latin typeface="Narkisim" panose="020E0502050101010101" pitchFamily="34" charset="-79"/>
                <a:cs typeface="Narkisim" panose="020E0502050101010101" pitchFamily="34" charset="-79"/>
              </a:rPr>
              <a:t> Indonesia </a:t>
            </a:r>
            <a:r>
              <a:rPr lang="en-US" sz="1600" dirty="0" err="1">
                <a:latin typeface="Narkisim" panose="020E0502050101010101" pitchFamily="34" charset="-79"/>
                <a:cs typeface="Narkisim" panose="020E0502050101010101" pitchFamily="34" charset="-79"/>
              </a:rPr>
              <a:t>Timur</a:t>
            </a:r>
            <a:br>
              <a:rPr lang="en-US" sz="1600" dirty="0">
                <a:latin typeface="Narkisim" panose="020E0502050101010101" pitchFamily="34" charset="-79"/>
                <a:cs typeface="Narkisim" panose="020E0502050101010101" pitchFamily="34" charset="-79"/>
              </a:rPr>
            </a:br>
            <a:r>
              <a:rPr lang="en-US" sz="1600" dirty="0">
                <a:latin typeface="Narkisim" panose="020E0502050101010101" pitchFamily="34" charset="-79"/>
                <a:cs typeface="Narkisim" panose="020E0502050101010101" pitchFamily="34" charset="-79"/>
              </a:rPr>
              <a:t>( JPIT )</a:t>
            </a:r>
          </a:p>
        </p:txBody>
      </p:sp>
    </p:spTree>
    <p:extLst>
      <p:ext uri="{BB962C8B-B14F-4D97-AF65-F5344CB8AC3E}">
        <p14:creationId xmlns:p14="http://schemas.microsoft.com/office/powerpoint/2010/main" val="2493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057400"/>
            <a:ext cx="8382000" cy="4495800"/>
          </a:xfrm>
        </p:spPr>
        <p:txBody>
          <a:bodyPr>
            <a:normAutofit lnSpcReduction="10000"/>
          </a:bodyPr>
          <a:lstStyle/>
          <a:p>
            <a:pPr marL="342900" indent="-342900" algn="just">
              <a:buFont typeface="Wingdings" panose="05000000000000000000" pitchFamily="2" charset="2"/>
              <a:buChar char="q"/>
            </a:pPr>
            <a:r>
              <a:rPr lang="en-US" dirty="0" err="1"/>
              <a:t>Mengembangkan</a:t>
            </a:r>
            <a:r>
              <a:rPr lang="en-US" dirty="0"/>
              <a:t> </a:t>
            </a:r>
            <a:r>
              <a:rPr lang="en-US" dirty="0" err="1"/>
              <a:t>mekanisme</a:t>
            </a:r>
            <a:r>
              <a:rPr lang="en-US" dirty="0"/>
              <a:t> </a:t>
            </a:r>
            <a:r>
              <a:rPr lang="en-US" dirty="0" err="1"/>
              <a:t>peringatan</a:t>
            </a:r>
            <a:r>
              <a:rPr lang="en-US" dirty="0"/>
              <a:t> </a:t>
            </a:r>
            <a:r>
              <a:rPr lang="en-US" dirty="0" err="1"/>
              <a:t>dini</a:t>
            </a:r>
            <a:r>
              <a:rPr lang="en-US" dirty="0"/>
              <a:t> yang </a:t>
            </a:r>
            <a:r>
              <a:rPr lang="en-US" dirty="0" err="1"/>
              <a:t>lebih</a:t>
            </a:r>
            <a:r>
              <a:rPr lang="en-US" dirty="0"/>
              <a:t> </a:t>
            </a:r>
            <a:r>
              <a:rPr lang="en-US" dirty="0" err="1"/>
              <a:t>terstruktur</a:t>
            </a:r>
            <a:r>
              <a:rPr lang="en-US" dirty="0"/>
              <a:t> </a:t>
            </a:r>
            <a:r>
              <a:rPr lang="en-US" dirty="0" err="1"/>
              <a:t>dan</a:t>
            </a:r>
            <a:r>
              <a:rPr lang="en-US" dirty="0"/>
              <a:t> </a:t>
            </a:r>
            <a:r>
              <a:rPr lang="en-US" dirty="0" err="1"/>
              <a:t>sistematis</a:t>
            </a:r>
            <a:r>
              <a:rPr lang="en-US" dirty="0"/>
              <a:t> </a:t>
            </a:r>
            <a:r>
              <a:rPr lang="en-US" dirty="0" err="1"/>
              <a:t>guna</a:t>
            </a:r>
            <a:r>
              <a:rPr lang="en-US" dirty="0"/>
              <a:t> </a:t>
            </a:r>
            <a:r>
              <a:rPr lang="en-US" dirty="0" err="1"/>
              <a:t>menjangkau</a:t>
            </a:r>
            <a:r>
              <a:rPr lang="en-US" dirty="0"/>
              <a:t> </a:t>
            </a:r>
            <a:r>
              <a:rPr lang="en-US" dirty="0" err="1"/>
              <a:t>masyarakat</a:t>
            </a:r>
            <a:r>
              <a:rPr lang="en-US" dirty="0"/>
              <a:t> </a:t>
            </a:r>
            <a:r>
              <a:rPr lang="en-US" dirty="0" err="1"/>
              <a:t>lebih</a:t>
            </a:r>
            <a:r>
              <a:rPr lang="en-US" dirty="0"/>
              <a:t> </a:t>
            </a:r>
            <a:r>
              <a:rPr lang="en-US" dirty="0" err="1"/>
              <a:t>luas</a:t>
            </a:r>
            <a:r>
              <a:rPr lang="en-US" dirty="0"/>
              <a:t>. </a:t>
            </a:r>
            <a:r>
              <a:rPr lang="en-US" dirty="0" err="1"/>
              <a:t>Pelibatan</a:t>
            </a:r>
            <a:r>
              <a:rPr lang="en-US" dirty="0"/>
              <a:t> </a:t>
            </a:r>
            <a:r>
              <a:rPr lang="en-US" dirty="0" err="1"/>
              <a:t>tokoh-tokoh</a:t>
            </a:r>
            <a:r>
              <a:rPr lang="en-US" dirty="0"/>
              <a:t> agama </a:t>
            </a:r>
            <a:r>
              <a:rPr lang="en-US" dirty="0" err="1"/>
              <a:t>dan</a:t>
            </a:r>
            <a:r>
              <a:rPr lang="en-US" dirty="0"/>
              <a:t> </a:t>
            </a:r>
            <a:r>
              <a:rPr lang="en-US" dirty="0" err="1"/>
              <a:t>fasilitas</a:t>
            </a:r>
            <a:r>
              <a:rPr lang="en-US" dirty="0"/>
              <a:t> </a:t>
            </a:r>
            <a:r>
              <a:rPr lang="en-US" dirty="0" err="1"/>
              <a:t>rumah</a:t>
            </a:r>
            <a:r>
              <a:rPr lang="en-US" dirty="0"/>
              <a:t> </a:t>
            </a:r>
            <a:r>
              <a:rPr lang="en-US" dirty="0" err="1"/>
              <a:t>ibadah</a:t>
            </a:r>
            <a:r>
              <a:rPr lang="en-US" dirty="0"/>
              <a:t> </a:t>
            </a:r>
            <a:r>
              <a:rPr lang="en-US" dirty="0" err="1"/>
              <a:t>dalam</a:t>
            </a:r>
            <a:r>
              <a:rPr lang="en-US" dirty="0"/>
              <a:t> </a:t>
            </a:r>
            <a:r>
              <a:rPr lang="en-US" dirty="0" err="1"/>
              <a:t>penyebarluasan</a:t>
            </a:r>
            <a:r>
              <a:rPr lang="en-US" dirty="0"/>
              <a:t> </a:t>
            </a:r>
            <a:r>
              <a:rPr lang="en-US" dirty="0" err="1"/>
              <a:t>informasi-informasi</a:t>
            </a:r>
            <a:r>
              <a:rPr lang="en-US" dirty="0"/>
              <a:t> </a:t>
            </a:r>
            <a:r>
              <a:rPr lang="en-US" dirty="0" err="1"/>
              <a:t>terkait</a:t>
            </a:r>
            <a:r>
              <a:rPr lang="en-US" dirty="0"/>
              <a:t> </a:t>
            </a:r>
            <a:r>
              <a:rPr lang="en-US" dirty="0" err="1"/>
              <a:t>potensi</a:t>
            </a:r>
            <a:r>
              <a:rPr lang="en-US" dirty="0"/>
              <a:t> </a:t>
            </a:r>
            <a:r>
              <a:rPr lang="en-US" dirty="0" err="1"/>
              <a:t>peristiwa</a:t>
            </a:r>
            <a:r>
              <a:rPr lang="en-US" dirty="0"/>
              <a:t> </a:t>
            </a:r>
            <a:r>
              <a:rPr lang="en-US" dirty="0" err="1"/>
              <a:t>bencana</a:t>
            </a:r>
            <a:r>
              <a:rPr lang="en-US" dirty="0"/>
              <a:t> </a:t>
            </a:r>
            <a:r>
              <a:rPr lang="en-US" dirty="0" err="1"/>
              <a:t>perlu</a:t>
            </a:r>
            <a:r>
              <a:rPr lang="en-US" dirty="0"/>
              <a:t> </a:t>
            </a:r>
            <a:r>
              <a:rPr lang="en-US" dirty="0" err="1"/>
              <a:t>dilakukan</a:t>
            </a:r>
            <a:r>
              <a:rPr lang="en-US" dirty="0"/>
              <a:t>.</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US" dirty="0" err="1"/>
              <a:t>Memperbaiki</a:t>
            </a:r>
            <a:r>
              <a:rPr lang="en-US" dirty="0"/>
              <a:t> </a:t>
            </a:r>
            <a:r>
              <a:rPr lang="en-US" dirty="0" err="1"/>
              <a:t>mekanisme</a:t>
            </a:r>
            <a:r>
              <a:rPr lang="en-US" dirty="0"/>
              <a:t> </a:t>
            </a:r>
            <a:r>
              <a:rPr lang="en-US" dirty="0" err="1"/>
              <a:t>dan</a:t>
            </a:r>
            <a:r>
              <a:rPr lang="en-US" dirty="0"/>
              <a:t> </a:t>
            </a:r>
            <a:r>
              <a:rPr lang="en-US" dirty="0" err="1"/>
              <a:t>prosedur</a:t>
            </a:r>
            <a:r>
              <a:rPr lang="en-US" dirty="0"/>
              <a:t> </a:t>
            </a:r>
            <a:r>
              <a:rPr lang="en-US" dirty="0" err="1"/>
              <a:t>tanggap</a:t>
            </a:r>
            <a:r>
              <a:rPr lang="en-US" dirty="0"/>
              <a:t> </a:t>
            </a:r>
            <a:r>
              <a:rPr lang="en-US" dirty="0" err="1"/>
              <a:t>darurat</a:t>
            </a:r>
            <a:r>
              <a:rPr lang="en-US" dirty="0"/>
              <a:t> </a:t>
            </a:r>
            <a:r>
              <a:rPr lang="en-US" dirty="0" err="1"/>
              <a:t>maupun</a:t>
            </a:r>
            <a:r>
              <a:rPr lang="en-US" dirty="0"/>
              <a:t> </a:t>
            </a:r>
            <a:r>
              <a:rPr lang="en-US" dirty="0" err="1"/>
              <a:t>pelaksanaan</a:t>
            </a:r>
            <a:r>
              <a:rPr lang="en-US" dirty="0"/>
              <a:t> program-program </a:t>
            </a:r>
            <a:r>
              <a:rPr lang="en-US" dirty="0" err="1"/>
              <a:t>rehabilitasi</a:t>
            </a:r>
            <a:r>
              <a:rPr lang="en-US" dirty="0"/>
              <a:t> </a:t>
            </a:r>
            <a:r>
              <a:rPr lang="en-US" dirty="0" err="1"/>
              <a:t>bencana</a:t>
            </a:r>
            <a:r>
              <a:rPr lang="en-US" dirty="0"/>
              <a:t> </a:t>
            </a:r>
            <a:r>
              <a:rPr lang="en-US" dirty="0" err="1"/>
              <a:t>hidrometeorologi</a:t>
            </a:r>
            <a:r>
              <a:rPr lang="en-US" dirty="0"/>
              <a:t> agar </a:t>
            </a:r>
            <a:r>
              <a:rPr lang="en-US" dirty="0" err="1"/>
              <a:t>kebutuhan</a:t>
            </a:r>
            <a:r>
              <a:rPr lang="en-US" dirty="0"/>
              <a:t> </a:t>
            </a:r>
            <a:r>
              <a:rPr lang="en-US" dirty="0" err="1"/>
              <a:t>masyarakat</a:t>
            </a:r>
            <a:r>
              <a:rPr lang="en-US" dirty="0"/>
              <a:t> </a:t>
            </a:r>
            <a:r>
              <a:rPr lang="en-US" dirty="0" err="1"/>
              <a:t>terdampak</a:t>
            </a:r>
            <a:r>
              <a:rPr lang="en-US" dirty="0"/>
              <a:t>, </a:t>
            </a:r>
            <a:r>
              <a:rPr lang="en-US" dirty="0" err="1"/>
              <a:t>terutama</a:t>
            </a:r>
            <a:r>
              <a:rPr lang="en-US" dirty="0"/>
              <a:t> </a:t>
            </a:r>
            <a:r>
              <a:rPr lang="en-US" dirty="0" err="1"/>
              <a:t>kelompok</a:t>
            </a:r>
            <a:r>
              <a:rPr lang="en-US" dirty="0"/>
              <a:t> </a:t>
            </a:r>
            <a:r>
              <a:rPr lang="en-US" dirty="0" err="1"/>
              <a:t>rentan</a:t>
            </a:r>
            <a:r>
              <a:rPr lang="en-US" dirty="0"/>
              <a:t> </a:t>
            </a:r>
            <a:r>
              <a:rPr lang="en-US" dirty="0" err="1"/>
              <a:t>dapat</a:t>
            </a:r>
            <a:r>
              <a:rPr lang="en-US" dirty="0"/>
              <a:t> </a:t>
            </a:r>
            <a:r>
              <a:rPr lang="en-US" dirty="0" err="1"/>
              <a:t>terpenuhi</a:t>
            </a:r>
            <a:r>
              <a:rPr lang="en-US" dirty="0"/>
              <a:t>.</a:t>
            </a:r>
          </a:p>
          <a:p>
            <a:pPr marL="342900" indent="-342900" algn="just">
              <a:buFont typeface="Wingdings" panose="05000000000000000000" pitchFamily="2" charset="2"/>
              <a:buChar char="q"/>
            </a:pPr>
            <a:endParaRPr lang="en-US" dirty="0"/>
          </a:p>
          <a:p>
            <a:pPr marL="342900" indent="-342900" algn="just">
              <a:buFont typeface="Wingdings" panose="05000000000000000000" pitchFamily="2" charset="2"/>
              <a:buChar char="q"/>
            </a:pPr>
            <a:r>
              <a:rPr lang="en-US" dirty="0" err="1"/>
              <a:t>Dalam</a:t>
            </a:r>
            <a:r>
              <a:rPr lang="en-US" dirty="0"/>
              <a:t> </a:t>
            </a:r>
            <a:r>
              <a:rPr lang="en-US" dirty="0" err="1"/>
              <a:t>kondisi</a:t>
            </a:r>
            <a:r>
              <a:rPr lang="en-US" dirty="0"/>
              <a:t> </a:t>
            </a:r>
            <a:r>
              <a:rPr lang="en-US" dirty="0" err="1"/>
              <a:t>bencana</a:t>
            </a:r>
            <a:r>
              <a:rPr lang="en-US" dirty="0"/>
              <a:t> </a:t>
            </a:r>
            <a:r>
              <a:rPr lang="en-US" dirty="0" err="1"/>
              <a:t>dahsyat</a:t>
            </a:r>
            <a:r>
              <a:rPr lang="en-US" dirty="0"/>
              <a:t> </a:t>
            </a:r>
            <a:r>
              <a:rPr lang="en-US" dirty="0" err="1"/>
              <a:t>seperti</a:t>
            </a:r>
            <a:r>
              <a:rPr lang="en-US" dirty="0"/>
              <a:t> </a:t>
            </a:r>
            <a:r>
              <a:rPr lang="en-US" dirty="0" err="1"/>
              <a:t>siklon</a:t>
            </a:r>
            <a:r>
              <a:rPr lang="en-US" dirty="0"/>
              <a:t> </a:t>
            </a:r>
            <a:r>
              <a:rPr lang="en-US" dirty="0" err="1"/>
              <a:t>tropik</a:t>
            </a:r>
            <a:r>
              <a:rPr lang="en-US" dirty="0"/>
              <a:t> </a:t>
            </a:r>
            <a:r>
              <a:rPr lang="en-US" dirty="0" err="1"/>
              <a:t>Seroja</a:t>
            </a:r>
            <a:r>
              <a:rPr lang="en-US" dirty="0"/>
              <a:t>, </a:t>
            </a:r>
            <a:r>
              <a:rPr lang="en-US" dirty="0" err="1"/>
              <a:t>Pemerintah</a:t>
            </a:r>
            <a:r>
              <a:rPr lang="en-US" dirty="0"/>
              <a:t> Daerah – </a:t>
            </a:r>
            <a:r>
              <a:rPr lang="en-US" dirty="0" err="1"/>
              <a:t>baik</a:t>
            </a:r>
            <a:r>
              <a:rPr lang="en-US" dirty="0"/>
              <a:t> </a:t>
            </a:r>
            <a:r>
              <a:rPr lang="en-US" dirty="0" err="1"/>
              <a:t>Pemerintah</a:t>
            </a:r>
            <a:r>
              <a:rPr lang="en-US" dirty="0"/>
              <a:t> </a:t>
            </a:r>
            <a:r>
              <a:rPr lang="en-US" dirty="0" err="1"/>
              <a:t>Provinsi</a:t>
            </a:r>
            <a:r>
              <a:rPr lang="en-US" dirty="0"/>
              <a:t> </a:t>
            </a:r>
            <a:r>
              <a:rPr lang="en-US" dirty="0" err="1"/>
              <a:t>maupun</a:t>
            </a:r>
            <a:r>
              <a:rPr lang="en-US" dirty="0"/>
              <a:t> </a:t>
            </a:r>
            <a:r>
              <a:rPr lang="en-US" dirty="0" err="1"/>
              <a:t>Pemerintah</a:t>
            </a:r>
            <a:r>
              <a:rPr lang="en-US" dirty="0"/>
              <a:t> Daerah – </a:t>
            </a:r>
            <a:r>
              <a:rPr lang="en-US" dirty="0" err="1"/>
              <a:t>dapat</a:t>
            </a:r>
            <a:r>
              <a:rPr lang="en-US" dirty="0"/>
              <a:t> </a:t>
            </a:r>
            <a:r>
              <a:rPr lang="en-US" dirty="0" err="1"/>
              <a:t>mengkaji</a:t>
            </a:r>
            <a:r>
              <a:rPr lang="en-US" dirty="0"/>
              <a:t> </a:t>
            </a:r>
            <a:r>
              <a:rPr lang="en-US" dirty="0" err="1"/>
              <a:t>kemungkinan</a:t>
            </a:r>
            <a:r>
              <a:rPr lang="en-US" dirty="0"/>
              <a:t> </a:t>
            </a:r>
            <a:r>
              <a:rPr lang="en-US" dirty="0" err="1"/>
              <a:t>untuk</a:t>
            </a:r>
            <a:r>
              <a:rPr lang="en-US" dirty="0"/>
              <a:t> </a:t>
            </a:r>
            <a:r>
              <a:rPr lang="en-US" dirty="0" err="1"/>
              <a:t>pemberian</a:t>
            </a:r>
            <a:r>
              <a:rPr lang="en-US" dirty="0"/>
              <a:t> </a:t>
            </a:r>
            <a:r>
              <a:rPr lang="en-US" dirty="0" err="1"/>
              <a:t>bantuan</a:t>
            </a:r>
            <a:r>
              <a:rPr lang="en-US" dirty="0"/>
              <a:t> </a:t>
            </a:r>
            <a:r>
              <a:rPr lang="en-US" dirty="0" err="1"/>
              <a:t>kredit</a:t>
            </a:r>
            <a:r>
              <a:rPr lang="en-US" dirty="0"/>
              <a:t> </a:t>
            </a:r>
            <a:r>
              <a:rPr lang="en-US" dirty="0" err="1"/>
              <a:t>usaha</a:t>
            </a:r>
            <a:r>
              <a:rPr lang="en-US" dirty="0"/>
              <a:t> </a:t>
            </a:r>
            <a:r>
              <a:rPr lang="en-US" dirty="0" err="1"/>
              <a:t>berjangka</a:t>
            </a:r>
            <a:r>
              <a:rPr lang="en-US" dirty="0"/>
              <a:t> </a:t>
            </a:r>
            <a:r>
              <a:rPr lang="en-US" dirty="0" err="1"/>
              <a:t>menengah</a:t>
            </a:r>
            <a:r>
              <a:rPr lang="en-US" dirty="0"/>
              <a:t> </a:t>
            </a:r>
            <a:r>
              <a:rPr lang="en-US" dirty="0" err="1"/>
              <a:t>dan</a:t>
            </a:r>
            <a:r>
              <a:rPr lang="en-US" dirty="0"/>
              <a:t>/</a:t>
            </a:r>
            <a:r>
              <a:rPr lang="en-US" dirty="0" err="1"/>
              <a:t>atau</a:t>
            </a:r>
            <a:r>
              <a:rPr lang="en-US" dirty="0"/>
              <a:t> </a:t>
            </a:r>
            <a:r>
              <a:rPr lang="en-US" dirty="0" err="1"/>
              <a:t>panjang</a:t>
            </a:r>
            <a:r>
              <a:rPr lang="en-US" dirty="0"/>
              <a:t> </a:t>
            </a:r>
            <a:r>
              <a:rPr lang="en-US" dirty="0" err="1"/>
              <a:t>dalam</a:t>
            </a:r>
            <a:r>
              <a:rPr lang="en-US" dirty="0"/>
              <a:t> </a:t>
            </a:r>
            <a:r>
              <a:rPr lang="en-US" dirty="0" err="1"/>
              <a:t>membantu</a:t>
            </a:r>
            <a:r>
              <a:rPr lang="en-US" dirty="0"/>
              <a:t> </a:t>
            </a:r>
            <a:r>
              <a:rPr lang="en-US" dirty="0" err="1"/>
              <a:t>nelayan</a:t>
            </a:r>
            <a:r>
              <a:rPr lang="en-US" dirty="0"/>
              <a:t> </a:t>
            </a:r>
            <a:r>
              <a:rPr lang="en-US" dirty="0" err="1"/>
              <a:t>merehabilitasi</a:t>
            </a:r>
            <a:r>
              <a:rPr lang="en-US" dirty="0"/>
              <a:t> </a:t>
            </a:r>
            <a:r>
              <a:rPr lang="en-US" dirty="0" err="1"/>
              <a:t>kondisi</a:t>
            </a:r>
            <a:r>
              <a:rPr lang="en-US" dirty="0"/>
              <a:t> </a:t>
            </a:r>
            <a:r>
              <a:rPr lang="en-US" dirty="0" err="1"/>
              <a:t>aset-aset</a:t>
            </a:r>
            <a:r>
              <a:rPr lang="en-US" dirty="0"/>
              <a:t> </a:t>
            </a:r>
            <a:r>
              <a:rPr lang="en-US" dirty="0" err="1"/>
              <a:t>produktif</a:t>
            </a:r>
            <a:r>
              <a:rPr lang="en-US" dirty="0"/>
              <a:t> </a:t>
            </a:r>
            <a:r>
              <a:rPr lang="en-US" dirty="0" err="1"/>
              <a:t>mereka</a:t>
            </a:r>
            <a:r>
              <a:rPr lang="en-US" dirty="0"/>
              <a:t>.</a:t>
            </a:r>
          </a:p>
          <a:p>
            <a:pPr marL="342900" indent="-342900" algn="just">
              <a:buFont typeface="Wingdings" panose="05000000000000000000" pitchFamily="2" charset="2"/>
              <a:buChar char="q"/>
            </a:pPr>
            <a:endParaRPr lang="en-US" dirty="0"/>
          </a:p>
        </p:txBody>
      </p:sp>
      <p:sp>
        <p:nvSpPr>
          <p:cNvPr id="3" name="Title 2"/>
          <p:cNvSpPr>
            <a:spLocks noGrp="1"/>
          </p:cNvSpPr>
          <p:nvPr>
            <p:ph type="title"/>
          </p:nvPr>
        </p:nvSpPr>
        <p:spPr/>
        <p:txBody>
          <a:bodyPr/>
          <a:lstStyle/>
          <a:p>
            <a:r>
              <a:rPr lang="en-US" dirty="0" err="1"/>
              <a:t>Rekomendasi</a:t>
            </a:r>
            <a:endParaRPr lang="en-US" dirty="0"/>
          </a:p>
        </p:txBody>
      </p:sp>
    </p:spTree>
    <p:extLst>
      <p:ext uri="{BB962C8B-B14F-4D97-AF65-F5344CB8AC3E}">
        <p14:creationId xmlns:p14="http://schemas.microsoft.com/office/powerpoint/2010/main" val="403403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209800"/>
            <a:ext cx="8001000" cy="4495800"/>
          </a:xfrm>
        </p:spPr>
        <p:txBody>
          <a:bodyPr/>
          <a:lstStyle/>
          <a:p>
            <a:pPr marL="342900" indent="-342900" algn="just">
              <a:buFont typeface="Wingdings" panose="05000000000000000000" pitchFamily="2" charset="2"/>
              <a:buChar char="q"/>
            </a:pPr>
            <a:r>
              <a:rPr lang="en-GB" dirty="0" err="1"/>
              <a:t>Meninjau</a:t>
            </a:r>
            <a:r>
              <a:rPr lang="en-GB" dirty="0"/>
              <a:t> </a:t>
            </a:r>
            <a:r>
              <a:rPr lang="en-GB" dirty="0" err="1"/>
              <a:t>kembali</a:t>
            </a:r>
            <a:r>
              <a:rPr lang="en-GB" dirty="0"/>
              <a:t> </a:t>
            </a:r>
            <a:r>
              <a:rPr lang="en-GB" dirty="0" err="1"/>
              <a:t>hasil</a:t>
            </a:r>
            <a:r>
              <a:rPr lang="en-GB" dirty="0"/>
              <a:t> </a:t>
            </a:r>
            <a:r>
              <a:rPr lang="en-GB" dirty="0" err="1"/>
              <a:t>penelitian</a:t>
            </a:r>
            <a:r>
              <a:rPr lang="en-GB" dirty="0"/>
              <a:t> </a:t>
            </a:r>
            <a:r>
              <a:rPr lang="en-GB" dirty="0" err="1"/>
              <a:t>ini</a:t>
            </a:r>
            <a:r>
              <a:rPr lang="en-GB" dirty="0"/>
              <a:t>, JPIT </a:t>
            </a:r>
            <a:r>
              <a:rPr lang="en-GB" dirty="0" err="1"/>
              <a:t>berpendapat</a:t>
            </a:r>
            <a:r>
              <a:rPr lang="en-GB" dirty="0"/>
              <a:t> </a:t>
            </a:r>
            <a:r>
              <a:rPr lang="en-GB" dirty="0" err="1"/>
              <a:t>bahwa</a:t>
            </a:r>
            <a:r>
              <a:rPr lang="en-GB" dirty="0"/>
              <a:t> </a:t>
            </a:r>
            <a:r>
              <a:rPr lang="en-GB" dirty="0" err="1"/>
              <a:t>ada</a:t>
            </a:r>
            <a:r>
              <a:rPr lang="en-GB" dirty="0"/>
              <a:t> </a:t>
            </a:r>
            <a:r>
              <a:rPr lang="en-GB" dirty="0" err="1"/>
              <a:t>banyak</a:t>
            </a:r>
            <a:r>
              <a:rPr lang="en-GB" dirty="0"/>
              <a:t> </a:t>
            </a:r>
            <a:r>
              <a:rPr lang="en-GB" dirty="0" err="1"/>
              <a:t>hal</a:t>
            </a:r>
            <a:r>
              <a:rPr lang="en-GB" dirty="0"/>
              <a:t> yang </a:t>
            </a:r>
            <a:r>
              <a:rPr lang="en-GB" dirty="0" err="1"/>
              <a:t>dapat</a:t>
            </a:r>
            <a:r>
              <a:rPr lang="en-GB" dirty="0"/>
              <a:t> </a:t>
            </a:r>
            <a:r>
              <a:rPr lang="en-GB" dirty="0" err="1"/>
              <a:t>dilakukan</a:t>
            </a:r>
            <a:r>
              <a:rPr lang="en-GB" dirty="0"/>
              <a:t> </a:t>
            </a:r>
            <a:r>
              <a:rPr lang="en-GB" dirty="0" err="1"/>
              <a:t>untuk</a:t>
            </a:r>
            <a:r>
              <a:rPr lang="en-GB" dirty="0"/>
              <a:t> </a:t>
            </a:r>
            <a:r>
              <a:rPr lang="en-GB" dirty="0" err="1"/>
              <a:t>mengurangi</a:t>
            </a:r>
            <a:r>
              <a:rPr lang="en-GB" dirty="0"/>
              <a:t> </a:t>
            </a:r>
            <a:r>
              <a:rPr lang="en-GB" dirty="0" err="1"/>
              <a:t>kerentanan</a:t>
            </a:r>
            <a:r>
              <a:rPr lang="en-GB" dirty="0"/>
              <a:t> </a:t>
            </a:r>
            <a:r>
              <a:rPr lang="en-GB" dirty="0" err="1"/>
              <a:t>komunitas</a:t>
            </a:r>
            <a:r>
              <a:rPr lang="en-GB" dirty="0"/>
              <a:t> </a:t>
            </a:r>
            <a:r>
              <a:rPr lang="en-GB" dirty="0" err="1"/>
              <a:t>pesisir</a:t>
            </a:r>
            <a:r>
              <a:rPr lang="en-GB" dirty="0"/>
              <a:t>, </a:t>
            </a:r>
            <a:r>
              <a:rPr lang="en-GB" dirty="0" err="1"/>
              <a:t>terutama</a:t>
            </a:r>
            <a:r>
              <a:rPr lang="en-GB" dirty="0"/>
              <a:t> </a:t>
            </a:r>
            <a:r>
              <a:rPr lang="en-GB" dirty="0" err="1"/>
              <a:t>bagi</a:t>
            </a:r>
            <a:r>
              <a:rPr lang="en-GB" dirty="0"/>
              <a:t> </a:t>
            </a:r>
            <a:r>
              <a:rPr lang="en-GB" dirty="0" err="1"/>
              <a:t>isteri</a:t>
            </a:r>
            <a:r>
              <a:rPr lang="en-GB" dirty="0"/>
              <a:t> </a:t>
            </a:r>
            <a:r>
              <a:rPr lang="en-GB" dirty="0" err="1"/>
              <a:t>dan</a:t>
            </a:r>
            <a:r>
              <a:rPr lang="en-GB" dirty="0"/>
              <a:t> </a:t>
            </a:r>
            <a:r>
              <a:rPr lang="en-GB" dirty="0" err="1"/>
              <a:t>perempuan</a:t>
            </a:r>
            <a:r>
              <a:rPr lang="en-GB" dirty="0"/>
              <a:t> </a:t>
            </a:r>
            <a:r>
              <a:rPr lang="en-GB" dirty="0" err="1"/>
              <a:t>nelayan</a:t>
            </a:r>
            <a:r>
              <a:rPr lang="en-GB" dirty="0"/>
              <a:t>. Program-program </a:t>
            </a:r>
            <a:r>
              <a:rPr lang="en-GB" dirty="0" err="1"/>
              <a:t>pemberdayaan</a:t>
            </a:r>
            <a:r>
              <a:rPr lang="en-GB" dirty="0"/>
              <a:t> </a:t>
            </a:r>
            <a:r>
              <a:rPr lang="en-GB" dirty="0" err="1"/>
              <a:t>keluarga</a:t>
            </a:r>
            <a:r>
              <a:rPr lang="en-GB" dirty="0"/>
              <a:t>, </a:t>
            </a:r>
            <a:r>
              <a:rPr lang="en-GB" dirty="0" err="1"/>
              <a:t>masyarakat</a:t>
            </a:r>
            <a:r>
              <a:rPr lang="en-GB" dirty="0"/>
              <a:t> yang </a:t>
            </a:r>
            <a:r>
              <a:rPr lang="en-GB" dirty="0" err="1"/>
              <a:t>berpusat</a:t>
            </a:r>
            <a:r>
              <a:rPr lang="en-GB" dirty="0"/>
              <a:t> </a:t>
            </a:r>
            <a:r>
              <a:rPr lang="en-GB" dirty="0" err="1"/>
              <a:t>pada</a:t>
            </a:r>
            <a:r>
              <a:rPr lang="en-GB" dirty="0"/>
              <a:t> </a:t>
            </a:r>
            <a:r>
              <a:rPr lang="en-GB" dirty="0" err="1"/>
              <a:t>perempuan</a:t>
            </a:r>
            <a:r>
              <a:rPr lang="en-GB" dirty="0"/>
              <a:t> </a:t>
            </a:r>
            <a:r>
              <a:rPr lang="en-GB" dirty="0" err="1"/>
              <a:t>dan</a:t>
            </a:r>
            <a:r>
              <a:rPr lang="en-GB" dirty="0"/>
              <a:t> </a:t>
            </a:r>
            <a:r>
              <a:rPr lang="en-GB" dirty="0" err="1"/>
              <a:t>anak</a:t>
            </a:r>
            <a:r>
              <a:rPr lang="en-GB" dirty="0"/>
              <a:t> </a:t>
            </a:r>
            <a:r>
              <a:rPr lang="en-GB" dirty="0" err="1"/>
              <a:t>perlu</a:t>
            </a:r>
            <a:r>
              <a:rPr lang="en-GB" dirty="0"/>
              <a:t> </a:t>
            </a:r>
            <a:r>
              <a:rPr lang="en-GB" dirty="0" err="1"/>
              <a:t>untuk</a:t>
            </a:r>
            <a:r>
              <a:rPr lang="en-GB" dirty="0"/>
              <a:t> </a:t>
            </a:r>
            <a:r>
              <a:rPr lang="en-GB" dirty="0" err="1"/>
              <a:t>dipertimbangkan</a:t>
            </a:r>
            <a:r>
              <a:rPr lang="en-GB" dirty="0"/>
              <a:t> </a:t>
            </a:r>
            <a:r>
              <a:rPr lang="en-GB" dirty="0" err="1"/>
              <a:t>dan</a:t>
            </a:r>
            <a:r>
              <a:rPr lang="en-GB" dirty="0"/>
              <a:t> </a:t>
            </a:r>
            <a:r>
              <a:rPr lang="en-GB" dirty="0" err="1"/>
              <a:t>juga</a:t>
            </a:r>
            <a:r>
              <a:rPr lang="en-GB" dirty="0"/>
              <a:t> </a:t>
            </a:r>
            <a:r>
              <a:rPr lang="en-GB" dirty="0" err="1"/>
              <a:t>peningkatan</a:t>
            </a:r>
            <a:r>
              <a:rPr lang="en-GB" dirty="0"/>
              <a:t> </a:t>
            </a:r>
            <a:r>
              <a:rPr lang="en-GB" dirty="0" err="1"/>
              <a:t>kapasitas</a:t>
            </a:r>
            <a:r>
              <a:rPr lang="en-GB" dirty="0"/>
              <a:t> </a:t>
            </a:r>
            <a:r>
              <a:rPr lang="en-GB" dirty="0" err="1"/>
              <a:t>tentang</a:t>
            </a:r>
            <a:r>
              <a:rPr lang="en-GB" dirty="0"/>
              <a:t> </a:t>
            </a:r>
            <a:r>
              <a:rPr lang="en-GB" dirty="0" err="1"/>
              <a:t>pengurangan</a:t>
            </a:r>
            <a:r>
              <a:rPr lang="en-GB" dirty="0"/>
              <a:t> </a:t>
            </a:r>
            <a:r>
              <a:rPr lang="en-GB" dirty="0" err="1"/>
              <a:t>risiko</a:t>
            </a:r>
            <a:r>
              <a:rPr lang="en-GB" dirty="0"/>
              <a:t> </a:t>
            </a:r>
            <a:r>
              <a:rPr lang="en-GB" dirty="0" err="1"/>
              <a:t>bencana</a:t>
            </a:r>
            <a:r>
              <a:rPr lang="en-GB" dirty="0"/>
              <a:t> </a:t>
            </a:r>
            <a:r>
              <a:rPr lang="en-GB" dirty="0" err="1"/>
              <a:t>khususnya</a:t>
            </a:r>
            <a:r>
              <a:rPr lang="en-GB" dirty="0"/>
              <a:t> </a:t>
            </a:r>
            <a:r>
              <a:rPr lang="en-GB" dirty="0" err="1"/>
              <a:t>bagi</a:t>
            </a:r>
            <a:r>
              <a:rPr lang="en-GB" dirty="0"/>
              <a:t> </a:t>
            </a:r>
            <a:r>
              <a:rPr lang="en-GB" dirty="0" err="1"/>
              <a:t>komunitas</a:t>
            </a:r>
            <a:r>
              <a:rPr lang="en-GB" dirty="0"/>
              <a:t> </a:t>
            </a:r>
            <a:r>
              <a:rPr lang="en-GB" dirty="0" err="1"/>
              <a:t>pesisir</a:t>
            </a:r>
            <a:r>
              <a:rPr lang="en-GB" dirty="0"/>
              <a:t>.</a:t>
            </a:r>
          </a:p>
          <a:p>
            <a:pPr marL="342900" indent="-342900" algn="just">
              <a:buFont typeface="Wingdings" panose="05000000000000000000" pitchFamily="2" charset="2"/>
              <a:buChar char="q"/>
            </a:pPr>
            <a:endParaRPr lang="en-GB" dirty="0"/>
          </a:p>
          <a:p>
            <a:pPr marL="342900" indent="-342900" algn="just">
              <a:buFont typeface="Wingdings" panose="05000000000000000000" pitchFamily="2" charset="2"/>
              <a:buChar char="q"/>
            </a:pPr>
            <a:r>
              <a:rPr lang="en-US" dirty="0" err="1"/>
              <a:t>Sebagai</a:t>
            </a:r>
            <a:r>
              <a:rPr lang="en-US" dirty="0"/>
              <a:t> </a:t>
            </a:r>
            <a:r>
              <a:rPr lang="en-US" dirty="0" err="1"/>
              <a:t>lembaga</a:t>
            </a:r>
            <a:r>
              <a:rPr lang="en-US" dirty="0"/>
              <a:t>, JPIT </a:t>
            </a:r>
            <a:r>
              <a:rPr lang="en-US" dirty="0" err="1"/>
              <a:t>akan</a:t>
            </a:r>
            <a:r>
              <a:rPr lang="en-US" dirty="0"/>
              <a:t> </a:t>
            </a:r>
            <a:r>
              <a:rPr lang="en-US" dirty="0" err="1"/>
              <a:t>mengkaji</a:t>
            </a:r>
            <a:r>
              <a:rPr lang="en-US" dirty="0"/>
              <a:t>,</a:t>
            </a:r>
          </a:p>
          <a:p>
            <a:pPr algn="just"/>
            <a:r>
              <a:rPr lang="en-US" dirty="0"/>
              <a:t>     </a:t>
            </a:r>
            <a:r>
              <a:rPr lang="en-US" dirty="0" err="1"/>
              <a:t>Apakah</a:t>
            </a:r>
            <a:r>
              <a:rPr lang="en-US" dirty="0"/>
              <a:t> </a:t>
            </a:r>
            <a:r>
              <a:rPr lang="en-US" dirty="0" err="1"/>
              <a:t>akan</a:t>
            </a:r>
            <a:r>
              <a:rPr lang="en-US" dirty="0"/>
              <a:t> </a:t>
            </a:r>
            <a:r>
              <a:rPr lang="en-US" dirty="0" err="1"/>
              <a:t>mengimplementasikan</a:t>
            </a:r>
            <a:r>
              <a:rPr lang="en-US" dirty="0"/>
              <a:t> </a:t>
            </a:r>
            <a:r>
              <a:rPr lang="en-US" dirty="0" err="1"/>
              <a:t>penelitian</a:t>
            </a:r>
            <a:r>
              <a:rPr lang="en-US" dirty="0"/>
              <a:t> </a:t>
            </a:r>
            <a:r>
              <a:rPr lang="en-US" dirty="0" err="1"/>
              <a:t>lanjutan</a:t>
            </a:r>
            <a:r>
              <a:rPr lang="en-US" dirty="0"/>
              <a:t> </a:t>
            </a:r>
            <a:r>
              <a:rPr lang="en-US" dirty="0" err="1"/>
              <a:t>atau</a:t>
            </a:r>
            <a:r>
              <a:rPr lang="en-US" dirty="0"/>
              <a:t> program-program </a:t>
            </a:r>
            <a:r>
              <a:rPr lang="en-US" dirty="0" err="1"/>
              <a:t>pemberdayaan</a:t>
            </a:r>
            <a:r>
              <a:rPr lang="en-US" dirty="0"/>
              <a:t>/</a:t>
            </a:r>
            <a:r>
              <a:rPr lang="en-US" dirty="0" err="1"/>
              <a:t>peningkatan</a:t>
            </a:r>
            <a:r>
              <a:rPr lang="en-US" dirty="0"/>
              <a:t> </a:t>
            </a:r>
            <a:r>
              <a:rPr lang="en-US" dirty="0" err="1"/>
              <a:t>kasitas</a:t>
            </a:r>
            <a:r>
              <a:rPr lang="en-US" dirty="0"/>
              <a:t> </a:t>
            </a:r>
            <a:r>
              <a:rPr lang="en-US" dirty="0" err="1"/>
              <a:t>sebagaimana</a:t>
            </a:r>
            <a:r>
              <a:rPr lang="en-US" dirty="0"/>
              <a:t> </a:t>
            </a:r>
            <a:r>
              <a:rPr lang="en-US" dirty="0" err="1"/>
              <a:t>disebutkan</a:t>
            </a:r>
            <a:r>
              <a:rPr lang="en-US" dirty="0"/>
              <a:t> di </a:t>
            </a:r>
            <a:r>
              <a:rPr lang="en-US" dirty="0" err="1"/>
              <a:t>atas</a:t>
            </a:r>
            <a:r>
              <a:rPr lang="en-US" dirty="0"/>
              <a:t> </a:t>
            </a:r>
            <a:r>
              <a:rPr lang="en-US" dirty="0" err="1"/>
              <a:t>dengan</a:t>
            </a:r>
            <a:r>
              <a:rPr lang="en-US" dirty="0"/>
              <a:t> </a:t>
            </a:r>
            <a:r>
              <a:rPr lang="en-US" dirty="0" err="1"/>
              <a:t>mempertimbangkan</a:t>
            </a:r>
            <a:r>
              <a:rPr lang="en-US" dirty="0"/>
              <a:t> </a:t>
            </a:r>
            <a:r>
              <a:rPr lang="en-US" dirty="0" err="1"/>
              <a:t>keselarasan</a:t>
            </a:r>
            <a:r>
              <a:rPr lang="en-US" dirty="0"/>
              <a:t> </a:t>
            </a:r>
            <a:r>
              <a:rPr lang="en-US" dirty="0" err="1"/>
              <a:t>dengan</a:t>
            </a:r>
            <a:r>
              <a:rPr lang="en-US" dirty="0"/>
              <a:t> </a:t>
            </a:r>
            <a:r>
              <a:rPr lang="en-US" dirty="0" err="1"/>
              <a:t>visi</a:t>
            </a:r>
            <a:r>
              <a:rPr lang="en-US" dirty="0"/>
              <a:t>/</a:t>
            </a:r>
            <a:r>
              <a:rPr lang="en-US" dirty="0" err="1"/>
              <a:t>misi</a:t>
            </a:r>
            <a:r>
              <a:rPr lang="en-US" dirty="0"/>
              <a:t> </a:t>
            </a:r>
            <a:r>
              <a:rPr lang="en-US" dirty="0" err="1"/>
              <a:t>serta</a:t>
            </a:r>
            <a:r>
              <a:rPr lang="en-US" dirty="0"/>
              <a:t> program </a:t>
            </a:r>
            <a:r>
              <a:rPr lang="en-US" dirty="0" err="1"/>
              <a:t>kerja</a:t>
            </a:r>
            <a:r>
              <a:rPr lang="en-US" dirty="0"/>
              <a:t> </a:t>
            </a:r>
            <a:r>
              <a:rPr lang="en-US" dirty="0" err="1"/>
              <a:t>lembaga</a:t>
            </a:r>
            <a:r>
              <a:rPr lang="en-US" dirty="0"/>
              <a:t>.</a:t>
            </a:r>
          </a:p>
        </p:txBody>
      </p:sp>
      <p:sp>
        <p:nvSpPr>
          <p:cNvPr id="3" name="Title 2"/>
          <p:cNvSpPr>
            <a:spLocks noGrp="1"/>
          </p:cNvSpPr>
          <p:nvPr>
            <p:ph type="title"/>
          </p:nvPr>
        </p:nvSpPr>
        <p:spPr/>
        <p:txBody>
          <a:bodyPr/>
          <a:lstStyle/>
          <a:p>
            <a:pPr lvl="0"/>
            <a:r>
              <a:rPr lang="id-ID" dirty="0"/>
              <a:t>Penutup</a:t>
            </a:r>
            <a:endParaRPr lang="en-US" dirty="0"/>
          </a:p>
        </p:txBody>
      </p:sp>
    </p:spTree>
    <p:extLst>
      <p:ext uri="{BB962C8B-B14F-4D97-AF65-F5344CB8AC3E}">
        <p14:creationId xmlns:p14="http://schemas.microsoft.com/office/powerpoint/2010/main" val="225312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590800"/>
            <a:ext cx="6096000" cy="1323439"/>
          </a:xfrm>
          <a:prstGeom prst="rect">
            <a:avLst/>
          </a:prstGeom>
          <a:noFill/>
        </p:spPr>
        <p:txBody>
          <a:bodyPr wrap="square" lIns="91440" tIns="45720" rIns="91440" bIns="45720">
            <a:spAutoFit/>
          </a:bodyPr>
          <a:lstStyle/>
          <a:p>
            <a:pPr algn="ctr"/>
            <a:r>
              <a:rPr lang="en-US" sz="8000" b="1" dirty="0">
                <a:ln w="900" cmpd="sng">
                  <a:solidFill>
                    <a:srgbClr val="0070C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oper Black" panose="0208090404030B020404" pitchFamily="18" charset="0"/>
              </a:rPr>
              <a:t>Thank You</a:t>
            </a:r>
            <a:endParaRPr lang="en-US" sz="8000" b="1" cap="none" spc="0" dirty="0">
              <a:ln w="900" cmpd="sng">
                <a:solidFill>
                  <a:srgbClr val="0070C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oper Black" panose="0208090404030B020404" pitchFamily="18" charset="0"/>
            </a:endParaRPr>
          </a:p>
        </p:txBody>
      </p:sp>
    </p:spTree>
    <p:extLst>
      <p:ext uri="{BB962C8B-B14F-4D97-AF65-F5344CB8AC3E}">
        <p14:creationId xmlns:p14="http://schemas.microsoft.com/office/powerpoint/2010/main" val="154549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905000"/>
            <a:ext cx="8839200" cy="4800600"/>
          </a:xfrm>
        </p:spPr>
        <p:txBody>
          <a:bodyPr>
            <a:normAutofit fontScale="92500" lnSpcReduction="20000"/>
          </a:bodyPr>
          <a:lstStyle/>
          <a:p>
            <a:pPr marL="342900" indent="-342900" algn="l">
              <a:buFont typeface="Wingdings" panose="05000000000000000000" pitchFamily="2" charset="2"/>
              <a:buChar char="q"/>
            </a:pPr>
            <a:r>
              <a:rPr lang="en-US" dirty="0" err="1">
                <a:latin typeface="Californian FB" panose="0207040306080B030204" pitchFamily="18" charset="0"/>
              </a:rPr>
              <a:t>Siklon</a:t>
            </a:r>
            <a:r>
              <a:rPr lang="en-US" dirty="0">
                <a:latin typeface="Californian FB" panose="0207040306080B030204" pitchFamily="18" charset="0"/>
              </a:rPr>
              <a:t> </a:t>
            </a:r>
            <a:r>
              <a:rPr lang="en-US" dirty="0" err="1">
                <a:latin typeface="Californian FB" panose="0207040306080B030204" pitchFamily="18" charset="0"/>
              </a:rPr>
              <a:t>tropis</a:t>
            </a:r>
            <a:r>
              <a:rPr lang="en-US" dirty="0">
                <a:latin typeface="Californian FB" panose="0207040306080B030204" pitchFamily="18" charset="0"/>
              </a:rPr>
              <a:t> </a:t>
            </a:r>
            <a:r>
              <a:rPr lang="en-US" dirty="0" err="1">
                <a:latin typeface="Californian FB" panose="0207040306080B030204" pitchFamily="18" charset="0"/>
              </a:rPr>
              <a:t>adalah</a:t>
            </a:r>
            <a:r>
              <a:rPr lang="en-US" dirty="0">
                <a:latin typeface="Californian FB" panose="0207040306080B030204" pitchFamily="18" charset="0"/>
              </a:rPr>
              <a:t> </a:t>
            </a:r>
            <a:r>
              <a:rPr lang="en-US" dirty="0" err="1">
                <a:latin typeface="Californian FB" panose="0207040306080B030204" pitchFamily="18" charset="0"/>
              </a:rPr>
              <a:t>badai</a:t>
            </a:r>
            <a:r>
              <a:rPr lang="en-US" dirty="0">
                <a:latin typeface="Californian FB" panose="0207040306080B030204" pitchFamily="18" charset="0"/>
              </a:rPr>
              <a:t> </a:t>
            </a:r>
            <a:r>
              <a:rPr lang="en-US" dirty="0" err="1">
                <a:latin typeface="Californian FB" panose="0207040306080B030204" pitchFamily="18" charset="0"/>
              </a:rPr>
              <a:t>berkekuatan</a:t>
            </a:r>
            <a:r>
              <a:rPr lang="en-US" dirty="0">
                <a:latin typeface="Californian FB" panose="0207040306080B030204" pitchFamily="18" charset="0"/>
              </a:rPr>
              <a:t> </a:t>
            </a:r>
            <a:r>
              <a:rPr lang="en-US" dirty="0" err="1">
                <a:latin typeface="Californian FB" panose="0207040306080B030204" pitchFamily="18" charset="0"/>
              </a:rPr>
              <a:t>besar</a:t>
            </a:r>
            <a:r>
              <a:rPr lang="en-US" dirty="0">
                <a:latin typeface="Californian FB" panose="0207040306080B030204" pitchFamily="18" charset="0"/>
              </a:rPr>
              <a:t> yang </a:t>
            </a:r>
            <a:r>
              <a:rPr lang="en-US" dirty="0" err="1">
                <a:latin typeface="Californian FB" panose="0207040306080B030204" pitchFamily="18" charset="0"/>
              </a:rPr>
              <a:t>terbentuk</a:t>
            </a:r>
            <a:r>
              <a:rPr lang="en-US" dirty="0">
                <a:latin typeface="Californian FB" panose="0207040306080B030204" pitchFamily="18" charset="0"/>
              </a:rPr>
              <a:t> di </a:t>
            </a:r>
            <a:r>
              <a:rPr lang="en-US" dirty="0" err="1">
                <a:latin typeface="Californian FB" panose="0207040306080B030204" pitchFamily="18" charset="0"/>
              </a:rPr>
              <a:t>atas</a:t>
            </a:r>
            <a:r>
              <a:rPr lang="en-US" dirty="0">
                <a:latin typeface="Californian FB" panose="0207040306080B030204" pitchFamily="18" charset="0"/>
              </a:rPr>
              <a:t> </a:t>
            </a:r>
            <a:r>
              <a:rPr lang="en-US" dirty="0" err="1">
                <a:latin typeface="Californian FB" panose="0207040306080B030204" pitchFamily="18" charset="0"/>
              </a:rPr>
              <a:t>lautan</a:t>
            </a:r>
            <a:r>
              <a:rPr lang="en-US" dirty="0">
                <a:latin typeface="Californian FB" panose="0207040306080B030204" pitchFamily="18" charset="0"/>
              </a:rPr>
              <a:t> </a:t>
            </a:r>
            <a:r>
              <a:rPr lang="en-US" dirty="0" err="1">
                <a:latin typeface="Californian FB" panose="0207040306080B030204" pitchFamily="18" charset="0"/>
              </a:rPr>
              <a:t>karena</a:t>
            </a:r>
            <a:r>
              <a:rPr lang="en-US" dirty="0">
                <a:latin typeface="Californian FB" panose="0207040306080B030204" pitchFamily="18" charset="0"/>
              </a:rPr>
              <a:t> </a:t>
            </a:r>
            <a:r>
              <a:rPr lang="en-US" dirty="0" err="1">
                <a:latin typeface="Californian FB" panose="0207040306080B030204" pitchFamily="18" charset="0"/>
              </a:rPr>
              <a:t>suhu</a:t>
            </a:r>
            <a:r>
              <a:rPr lang="en-US" dirty="0">
                <a:latin typeface="Californian FB" panose="0207040306080B030204" pitchFamily="18" charset="0"/>
              </a:rPr>
              <a:t> </a:t>
            </a:r>
            <a:r>
              <a:rPr lang="en-US" dirty="0" err="1">
                <a:latin typeface="Californian FB" panose="0207040306080B030204" pitchFamily="18" charset="0"/>
              </a:rPr>
              <a:t>permukaan</a:t>
            </a:r>
            <a:r>
              <a:rPr lang="en-US" dirty="0">
                <a:latin typeface="Californian FB" panose="0207040306080B030204" pitchFamily="18" charset="0"/>
              </a:rPr>
              <a:t> air </a:t>
            </a:r>
            <a:r>
              <a:rPr lang="en-US" dirty="0" err="1">
                <a:latin typeface="Californian FB" panose="0207040306080B030204" pitchFamily="18" charset="0"/>
              </a:rPr>
              <a:t>laut</a:t>
            </a:r>
            <a:r>
              <a:rPr lang="en-US" dirty="0">
                <a:latin typeface="Californian FB" panose="0207040306080B030204" pitchFamily="18" charset="0"/>
              </a:rPr>
              <a:t> </a:t>
            </a:r>
            <a:r>
              <a:rPr lang="en-US" dirty="0" err="1">
                <a:latin typeface="Californian FB" panose="0207040306080B030204" pitchFamily="18" charset="0"/>
              </a:rPr>
              <a:t>hangat</a:t>
            </a:r>
            <a:r>
              <a:rPr lang="en-US" dirty="0">
                <a:latin typeface="Californian FB" panose="0207040306080B030204" pitchFamily="18" charset="0"/>
              </a:rPr>
              <a:t> (</a:t>
            </a:r>
            <a:r>
              <a:rPr lang="en-US" dirty="0" err="1">
                <a:latin typeface="Californian FB" panose="0207040306080B030204" pitchFamily="18" charset="0"/>
              </a:rPr>
              <a:t>lebih</a:t>
            </a:r>
            <a:r>
              <a:rPr lang="en-US" dirty="0">
                <a:latin typeface="Californian FB" panose="0207040306080B030204" pitchFamily="18" charset="0"/>
              </a:rPr>
              <a:t> </a:t>
            </a:r>
            <a:r>
              <a:rPr lang="en-US" dirty="0" err="1">
                <a:latin typeface="Californian FB" panose="0207040306080B030204" pitchFamily="18" charset="0"/>
              </a:rPr>
              <a:t>dari</a:t>
            </a:r>
            <a:r>
              <a:rPr lang="en-US" dirty="0">
                <a:latin typeface="Californian FB" panose="0207040306080B030204" pitchFamily="18" charset="0"/>
              </a:rPr>
              <a:t> 26,5 </a:t>
            </a:r>
            <a:r>
              <a:rPr lang="en-US" dirty="0" err="1">
                <a:latin typeface="Californian FB" panose="0207040306080B030204" pitchFamily="18" charset="0"/>
              </a:rPr>
              <a:t>derajat</a:t>
            </a:r>
            <a:r>
              <a:rPr lang="en-US" dirty="0">
                <a:latin typeface="Californian FB" panose="0207040306080B030204" pitchFamily="18" charset="0"/>
              </a:rPr>
              <a:t> </a:t>
            </a:r>
            <a:r>
              <a:rPr lang="en-US" dirty="0" err="1">
                <a:latin typeface="Californian FB" panose="0207040306080B030204" pitchFamily="18" charset="0"/>
              </a:rPr>
              <a:t>Celcius</a:t>
            </a:r>
            <a:r>
              <a:rPr lang="en-US" dirty="0">
                <a:latin typeface="Californian FB" panose="0207040306080B030204" pitchFamily="18" charset="0"/>
              </a:rPr>
              <a:t>). Radius </a:t>
            </a:r>
            <a:r>
              <a:rPr lang="en-US" dirty="0" err="1">
                <a:latin typeface="Californian FB" panose="0207040306080B030204" pitchFamily="18" charset="0"/>
              </a:rPr>
              <a:t>badai</a:t>
            </a:r>
            <a:r>
              <a:rPr lang="en-US" dirty="0">
                <a:latin typeface="Californian FB" panose="0207040306080B030204" pitchFamily="18" charset="0"/>
              </a:rPr>
              <a:t> </a:t>
            </a:r>
            <a:r>
              <a:rPr lang="en-US" dirty="0" err="1">
                <a:latin typeface="Californian FB" panose="0207040306080B030204" pitchFamily="18" charset="0"/>
              </a:rPr>
              <a:t>ini</a:t>
            </a:r>
            <a:r>
              <a:rPr lang="en-US" dirty="0">
                <a:latin typeface="Californian FB" panose="0207040306080B030204" pitchFamily="18" charset="0"/>
              </a:rPr>
              <a:t> </a:t>
            </a:r>
            <a:r>
              <a:rPr lang="en-US" dirty="0" err="1">
                <a:latin typeface="Californian FB" panose="0207040306080B030204" pitchFamily="18" charset="0"/>
              </a:rPr>
              <a:t>berukuran</a:t>
            </a:r>
            <a:r>
              <a:rPr lang="en-US" dirty="0">
                <a:latin typeface="Californian FB" panose="0207040306080B030204" pitchFamily="18" charset="0"/>
              </a:rPr>
              <a:t> 150-200 kilometer </a:t>
            </a:r>
            <a:r>
              <a:rPr lang="en-US" dirty="0" err="1">
                <a:latin typeface="Californian FB" panose="0207040306080B030204" pitchFamily="18" charset="0"/>
              </a:rPr>
              <a:t>dan</a:t>
            </a:r>
            <a:r>
              <a:rPr lang="en-US" dirty="0">
                <a:latin typeface="Californian FB" panose="0207040306080B030204" pitchFamily="18" charset="0"/>
              </a:rPr>
              <a:t> </a:t>
            </a:r>
            <a:r>
              <a:rPr lang="en-US" dirty="0" err="1">
                <a:latin typeface="Californian FB" panose="0207040306080B030204" pitchFamily="18" charset="0"/>
              </a:rPr>
              <a:t>kecepatan</a:t>
            </a:r>
            <a:r>
              <a:rPr lang="en-US" dirty="0">
                <a:latin typeface="Californian FB" panose="0207040306080B030204" pitchFamily="18" charset="0"/>
              </a:rPr>
              <a:t> </a:t>
            </a:r>
            <a:r>
              <a:rPr lang="en-US" dirty="0" err="1">
                <a:latin typeface="Californian FB" panose="0207040306080B030204" pitchFamily="18" charset="0"/>
              </a:rPr>
              <a:t>angin</a:t>
            </a:r>
            <a:r>
              <a:rPr lang="en-US" dirty="0">
                <a:latin typeface="Californian FB" panose="0207040306080B030204" pitchFamily="18" charset="0"/>
              </a:rPr>
              <a:t> </a:t>
            </a:r>
            <a:r>
              <a:rPr lang="en-US" dirty="0" err="1">
                <a:latin typeface="Californian FB" panose="0207040306080B030204" pitchFamily="18" charset="0"/>
              </a:rPr>
              <a:t>secara</a:t>
            </a:r>
            <a:r>
              <a:rPr lang="en-US" dirty="0">
                <a:latin typeface="Californian FB" panose="0207040306080B030204" pitchFamily="18" charset="0"/>
              </a:rPr>
              <a:t> </a:t>
            </a:r>
            <a:r>
              <a:rPr lang="en-US" dirty="0" err="1">
                <a:latin typeface="Californian FB" panose="0207040306080B030204" pitchFamily="18" charset="0"/>
              </a:rPr>
              <a:t>umumnya</a:t>
            </a:r>
            <a:r>
              <a:rPr lang="en-US" dirty="0">
                <a:latin typeface="Californian FB" panose="0207040306080B030204" pitchFamily="18" charset="0"/>
              </a:rPr>
              <a:t> </a:t>
            </a:r>
            <a:r>
              <a:rPr lang="en-US" dirty="0" err="1">
                <a:latin typeface="Californian FB" panose="0207040306080B030204" pitchFamily="18" charset="0"/>
              </a:rPr>
              <a:t>lebih</a:t>
            </a:r>
            <a:r>
              <a:rPr lang="en-US" dirty="0">
                <a:latin typeface="Californian FB" panose="0207040306080B030204" pitchFamily="18" charset="0"/>
              </a:rPr>
              <a:t> </a:t>
            </a:r>
            <a:r>
              <a:rPr lang="en-US" dirty="0" err="1">
                <a:latin typeface="Californian FB" panose="0207040306080B030204" pitchFamily="18" charset="0"/>
              </a:rPr>
              <a:t>dari</a:t>
            </a:r>
            <a:r>
              <a:rPr lang="en-US" dirty="0">
                <a:latin typeface="Californian FB" panose="0207040306080B030204" pitchFamily="18" charset="0"/>
              </a:rPr>
              <a:t> 63 kilometer per jam. </a:t>
            </a:r>
          </a:p>
          <a:p>
            <a:pPr marL="342900" indent="-342900" algn="l">
              <a:buFont typeface="Wingdings" panose="05000000000000000000" pitchFamily="2" charset="2"/>
              <a:buChar char="q"/>
            </a:pPr>
            <a:endParaRPr lang="en-US" dirty="0">
              <a:latin typeface="Californian FB" panose="0207040306080B030204" pitchFamily="18" charset="0"/>
            </a:endParaRPr>
          </a:p>
          <a:p>
            <a:pPr marL="342900" indent="-342900" algn="l">
              <a:buFont typeface="Wingdings" panose="05000000000000000000" pitchFamily="2" charset="2"/>
              <a:buChar char="q"/>
            </a:pPr>
            <a:r>
              <a:rPr lang="id-ID" dirty="0">
                <a:latin typeface="Californian FB" panose="0207040306080B030204" pitchFamily="18" charset="0"/>
              </a:rPr>
              <a:t>Siklon </a:t>
            </a:r>
            <a:r>
              <a:rPr lang="en-US" dirty="0">
                <a:latin typeface="Californian FB" panose="0207040306080B030204" pitchFamily="18" charset="0"/>
              </a:rPr>
              <a:t>T</a:t>
            </a:r>
            <a:r>
              <a:rPr lang="id-ID" dirty="0">
                <a:latin typeface="Californian FB" panose="0207040306080B030204" pitchFamily="18" charset="0"/>
              </a:rPr>
              <a:t>ropik Seroja adalah siklon tropi</a:t>
            </a:r>
            <a:r>
              <a:rPr lang="en-US" dirty="0">
                <a:latin typeface="Californian FB" panose="0207040306080B030204" pitchFamily="18" charset="0"/>
              </a:rPr>
              <a:t>k</a:t>
            </a:r>
            <a:r>
              <a:rPr lang="id-ID" dirty="0">
                <a:latin typeface="Californian FB" panose="0207040306080B030204" pitchFamily="18" charset="0"/>
              </a:rPr>
              <a:t> kategori 1 yang melanda wilayah Provinsi Nusa Tenggara Timur (NTT)</a:t>
            </a:r>
            <a:r>
              <a:rPr lang="en-US" dirty="0">
                <a:latin typeface="Californian FB" panose="0207040306080B030204" pitchFamily="18" charset="0"/>
              </a:rPr>
              <a:t> </a:t>
            </a:r>
            <a:r>
              <a:rPr lang="en-US" dirty="0" err="1">
                <a:latin typeface="Californian FB" panose="0207040306080B030204" pitchFamily="18" charset="0"/>
              </a:rPr>
              <a:t>pada</a:t>
            </a:r>
            <a:r>
              <a:rPr lang="en-US" dirty="0">
                <a:latin typeface="Californian FB" panose="0207040306080B030204" pitchFamily="18" charset="0"/>
              </a:rPr>
              <a:t> </a:t>
            </a:r>
            <a:r>
              <a:rPr lang="en-US" dirty="0" err="1">
                <a:latin typeface="Californian FB" panose="0207040306080B030204" pitchFamily="18" charset="0"/>
              </a:rPr>
              <a:t>hari</a:t>
            </a:r>
            <a:r>
              <a:rPr lang="en-US" dirty="0">
                <a:latin typeface="Californian FB" panose="0207040306080B030204" pitchFamily="18" charset="0"/>
              </a:rPr>
              <a:t> </a:t>
            </a:r>
            <a:r>
              <a:rPr lang="en-US" dirty="0" err="1">
                <a:latin typeface="Californian FB" panose="0207040306080B030204" pitchFamily="18" charset="0"/>
              </a:rPr>
              <a:t>Minggu</a:t>
            </a:r>
            <a:r>
              <a:rPr lang="en-US" dirty="0">
                <a:latin typeface="Californian FB" panose="0207040306080B030204" pitchFamily="18" charset="0"/>
              </a:rPr>
              <a:t>, </a:t>
            </a:r>
            <a:r>
              <a:rPr lang="id-ID" dirty="0">
                <a:latin typeface="Californian FB" panose="0207040306080B030204" pitchFamily="18" charset="0"/>
              </a:rPr>
              <a:t>4 April 2021</a:t>
            </a:r>
            <a:r>
              <a:rPr lang="en-US" dirty="0">
                <a:latin typeface="Californian FB" panose="0207040306080B030204" pitchFamily="18" charset="0"/>
              </a:rPr>
              <a:t>. </a:t>
            </a:r>
          </a:p>
          <a:p>
            <a:pPr marL="342900" indent="-342900" algn="l">
              <a:buFont typeface="Wingdings" panose="05000000000000000000" pitchFamily="2" charset="2"/>
              <a:buChar char="q"/>
            </a:pPr>
            <a:endParaRPr lang="en-US" dirty="0">
              <a:latin typeface="Californian FB" panose="0207040306080B030204" pitchFamily="18" charset="0"/>
            </a:endParaRPr>
          </a:p>
          <a:p>
            <a:pPr marL="342900" indent="-342900" algn="l">
              <a:buFont typeface="Wingdings" panose="05000000000000000000" pitchFamily="2" charset="2"/>
              <a:buChar char="q"/>
            </a:pPr>
            <a:r>
              <a:rPr lang="en-US" dirty="0"/>
              <a:t>P</a:t>
            </a:r>
            <a:r>
              <a:rPr lang="id-ID" dirty="0"/>
              <a:t>emantauan Badan Meteorologi, Klimatologi, dan Geofisika (BMKG), kecepatan angin di pusat siklon ini pada tanggal 4 April 2021 tercatat mencapai </a:t>
            </a:r>
            <a:r>
              <a:rPr lang="en-US" dirty="0"/>
              <a:t>7</a:t>
            </a:r>
            <a:r>
              <a:rPr lang="id-ID" dirty="0"/>
              <a:t>5</a:t>
            </a:r>
            <a:r>
              <a:rPr lang="en-US" dirty="0"/>
              <a:t> kilometer per </a:t>
            </a:r>
            <a:r>
              <a:rPr lang="id-ID" dirty="0"/>
              <a:t>jam. Hantaman siklon tropik Seroja tidak hanya menyebabkan angin kencang, hujan deras dan tinggi gelombang yang ekstrim, tetapi bencana ini juga mengakib</a:t>
            </a:r>
            <a:r>
              <a:rPr lang="en-US" dirty="0"/>
              <a:t>a</a:t>
            </a:r>
            <a:r>
              <a:rPr lang="id-ID" dirty="0"/>
              <a:t>tkan banjir bandang dan tanah longsor</a:t>
            </a:r>
            <a:r>
              <a:rPr lang="en-US" dirty="0"/>
              <a:t>.</a:t>
            </a:r>
          </a:p>
          <a:p>
            <a:pPr algn="l"/>
            <a:endParaRPr lang="en-US" dirty="0"/>
          </a:p>
          <a:p>
            <a:pPr marL="342900" indent="-342900" algn="l">
              <a:buFont typeface="Wingdings" panose="05000000000000000000" pitchFamily="2" charset="2"/>
              <a:buChar char="q"/>
            </a:pPr>
            <a:r>
              <a:rPr lang="id-ID" dirty="0"/>
              <a:t>Bencana hidrometeorologi yang ini sedemikian dahsyat dan menimbulkan korban jiwa, korban luka, pengungsi dan kerusakan rumah warga dan aset-aset fisik yang dimiliki, maupun kerusakan fasilitas umum seperti jembatan, sekolah, pasar, fasilitas kesehatan dan lain-lain. </a:t>
            </a:r>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Berlin Sans FB" panose="020E0602020502020306" pitchFamily="34" charset="0"/>
              </a:rPr>
              <a:t>1. </a:t>
            </a:r>
            <a:r>
              <a:rPr lang="en-US" dirty="0" err="1">
                <a:latin typeface="Berlin Sans FB" panose="020E0602020502020306" pitchFamily="34" charset="0"/>
              </a:rPr>
              <a:t>Pendahuluan</a:t>
            </a:r>
            <a:endParaRPr lang="en-US" dirty="0">
              <a:latin typeface="Berlin Sans FB" panose="020E0602020502020306" pitchFamily="34" charset="0"/>
            </a:endParaRPr>
          </a:p>
        </p:txBody>
      </p:sp>
    </p:spTree>
    <p:extLst>
      <p:ext uri="{BB962C8B-B14F-4D97-AF65-F5344CB8AC3E}">
        <p14:creationId xmlns:p14="http://schemas.microsoft.com/office/powerpoint/2010/main" val="79704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95000"/>
            </a:schemeClr>
          </a:solidFill>
        </p:spPr>
        <p:txBody>
          <a:bodyPr>
            <a:normAutofit/>
          </a:bodyPr>
          <a:lstStyle/>
          <a:p>
            <a:r>
              <a:rPr lang="en-US" sz="1600" dirty="0">
                <a:latin typeface="Narkisim" panose="020E0502050101010101" pitchFamily="34" charset="-79"/>
                <a:cs typeface="Narkisim" panose="020E0502050101010101" pitchFamily="34" charset="-79"/>
              </a:rPr>
              <a:t>Citra </a:t>
            </a:r>
            <a:r>
              <a:rPr lang="en-US" sz="1600" dirty="0" err="1">
                <a:latin typeface="Narkisim" panose="020E0502050101010101" pitchFamily="34" charset="-79"/>
                <a:cs typeface="Narkisim" panose="020E0502050101010101" pitchFamily="34" charset="-79"/>
              </a:rPr>
              <a:t>Satelit</a:t>
            </a:r>
            <a:r>
              <a:rPr lang="en-US" sz="1600" dirty="0">
                <a:latin typeface="Narkisim" panose="020E0502050101010101" pitchFamily="34" charset="-79"/>
                <a:cs typeface="Narkisim" panose="020E0502050101010101" pitchFamily="34" charset="-79"/>
              </a:rPr>
              <a:t> </a:t>
            </a:r>
            <a:r>
              <a:rPr lang="id-ID" sz="1600" dirty="0">
                <a:latin typeface="Narkisim" panose="020E0502050101010101" pitchFamily="34" charset="-79"/>
                <a:cs typeface="Narkisim" panose="020E0502050101010101" pitchFamily="34" charset="-79"/>
              </a:rPr>
              <a:t>Siklon Tropik Seroja </a:t>
            </a:r>
            <a:br>
              <a:rPr lang="en-US" sz="1600" dirty="0">
                <a:latin typeface="Narkisim" panose="020E0502050101010101" pitchFamily="34" charset="-79"/>
                <a:cs typeface="Narkisim" panose="020E0502050101010101" pitchFamily="34" charset="-79"/>
              </a:rPr>
            </a:br>
            <a:r>
              <a:rPr lang="en-US" sz="1600" dirty="0">
                <a:latin typeface="Narkisim" panose="020E0502050101010101" pitchFamily="34" charset="-79"/>
                <a:cs typeface="Narkisim" panose="020E0502050101010101" pitchFamily="34" charset="-79"/>
              </a:rPr>
              <a:t>T</a:t>
            </a:r>
            <a:r>
              <a:rPr lang="id-ID" sz="1600" dirty="0">
                <a:latin typeface="Narkisim" panose="020E0502050101010101" pitchFamily="34" charset="-79"/>
                <a:cs typeface="Narkisim" panose="020E0502050101010101" pitchFamily="34" charset="-79"/>
              </a:rPr>
              <a:t>anggal 5 April 2021</a:t>
            </a:r>
            <a:r>
              <a:rPr lang="en-US" sz="1600" dirty="0">
                <a:latin typeface="Narkisim" panose="020E0502050101010101" pitchFamily="34" charset="-79"/>
                <a:cs typeface="Narkisim" panose="020E0502050101010101" pitchFamily="34" charset="-79"/>
              </a:rPr>
              <a:t> – p</a:t>
            </a:r>
            <a:r>
              <a:rPr lang="id-ID" sz="1600" dirty="0">
                <a:latin typeface="Narkisim" panose="020E0502050101010101" pitchFamily="34" charset="-79"/>
                <a:cs typeface="Narkisim" panose="020E0502050101010101" pitchFamily="34" charset="-79"/>
              </a:rPr>
              <a:t>ukul</a:t>
            </a:r>
            <a:r>
              <a:rPr lang="en-US" sz="1600" dirty="0">
                <a:latin typeface="Narkisim" panose="020E0502050101010101" pitchFamily="34" charset="-79"/>
                <a:cs typeface="Narkisim" panose="020E0502050101010101" pitchFamily="34" charset="-79"/>
              </a:rPr>
              <a:t>  </a:t>
            </a:r>
            <a:r>
              <a:rPr lang="id-ID" sz="1600" dirty="0">
                <a:latin typeface="Narkisim" panose="020E0502050101010101" pitchFamily="34" charset="-79"/>
                <a:cs typeface="Narkisim" panose="020E0502050101010101" pitchFamily="34" charset="-79"/>
              </a:rPr>
              <a:t>01.00 WIB</a:t>
            </a:r>
            <a:endParaRPr lang="en-US" sz="1600" dirty="0">
              <a:latin typeface="Narkisim" panose="020E0502050101010101" pitchFamily="34" charset="-79"/>
              <a:cs typeface="Narkisim" panose="020E0502050101010101" pitchFamily="34" charset="-79"/>
            </a:endParaRPr>
          </a:p>
        </p:txBody>
      </p:sp>
      <p:pic>
        <p:nvPicPr>
          <p:cNvPr id="4" name="Content Placeholder 3" descr="Siklon tropis Seroja pada 5 April 2021 pukul 01.00 WIB"/>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2020888"/>
            <a:ext cx="7391400" cy="4760912"/>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43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latin typeface="Californian FB" panose="0207040306080B030204" pitchFamily="18" charset="0"/>
              </a:rPr>
              <a:t>Dampak</a:t>
            </a:r>
            <a:r>
              <a:rPr lang="en-US" dirty="0">
                <a:latin typeface="Californian FB" panose="0207040306080B030204" pitchFamily="18" charset="0"/>
              </a:rPr>
              <a:t> y</a:t>
            </a:r>
            <a:r>
              <a:rPr lang="id-ID" dirty="0">
                <a:latin typeface="Californian FB" panose="0207040306080B030204" pitchFamily="18" charset="0"/>
              </a:rPr>
              <a:t>ang Ditimbulkan Siklon Tropik Seroja</a:t>
            </a:r>
            <a:endParaRPr lang="en-US" dirty="0">
              <a:latin typeface="Californian FB" panose="0207040306080B030204" pitchFamily="18" charset="0"/>
            </a:endParaRPr>
          </a:p>
        </p:txBody>
      </p:sp>
      <p:pic>
        <p:nvPicPr>
          <p:cNvPr id="4" name="Content Placeholder 3"/>
          <p:cNvPicPr>
            <a:picLocks noGrp="1"/>
          </p:cNvPicPr>
          <p:nvPr>
            <p:ph sz="quarter" idx="13"/>
          </p:nvPr>
        </p:nvPicPr>
        <p:blipFill>
          <a:blip r:embed="rId2"/>
          <a:srcRect/>
          <a:stretch>
            <a:fillRect/>
          </a:stretch>
        </p:blipFill>
        <p:spPr bwMode="auto">
          <a:xfrm>
            <a:off x="914400" y="1981200"/>
            <a:ext cx="7543800" cy="4572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64001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Banjir</a:t>
            </a:r>
            <a:r>
              <a:rPr lang="en-US" dirty="0"/>
              <a:t>  </a:t>
            </a:r>
            <a:r>
              <a:rPr lang="en-US" dirty="0" err="1"/>
              <a:t>dan</a:t>
            </a:r>
            <a:r>
              <a:rPr lang="en-US" dirty="0"/>
              <a:t>  </a:t>
            </a:r>
            <a:r>
              <a:rPr lang="en-US" dirty="0" err="1"/>
              <a:t>tanah</a:t>
            </a:r>
            <a:r>
              <a:rPr lang="en-US" dirty="0"/>
              <a:t>  </a:t>
            </a:r>
            <a:r>
              <a:rPr lang="en-US" dirty="0" err="1"/>
              <a:t>longsor</a:t>
            </a:r>
            <a:endParaRPr lang="en-US" dirty="0"/>
          </a:p>
        </p:txBody>
      </p:sp>
      <p:pic>
        <p:nvPicPr>
          <p:cNvPr id="4" name="Content Placeholder 3" descr="Korban meninggal akibat banjir NTT bertambah menjadi 68 orang. (Foto: AP/)"/>
          <p:cNvPicPr>
            <a:picLocks noGrp="1"/>
          </p:cNvPicPr>
          <p:nvPr>
            <p:ph sz="quarter" idx="13"/>
          </p:nvPr>
        </p:nvPicPr>
        <p:blipFill>
          <a:blip r:embed="rId2"/>
          <a:srcRect/>
          <a:stretch>
            <a:fillRect/>
          </a:stretch>
        </p:blipFill>
        <p:spPr bwMode="auto">
          <a:xfrm>
            <a:off x="838200" y="1981200"/>
            <a:ext cx="7505700" cy="456644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7498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latin typeface="Californian FB" panose="0207040306080B030204" pitchFamily="18" charset="0"/>
              </a:rPr>
              <a:t>Kerusakan</a:t>
            </a:r>
            <a:r>
              <a:rPr lang="en-US" dirty="0">
                <a:latin typeface="Californian FB" panose="0207040306080B030204" pitchFamily="18" charset="0"/>
              </a:rPr>
              <a:t>  </a:t>
            </a:r>
            <a:r>
              <a:rPr lang="en-US" dirty="0" err="1">
                <a:latin typeface="Californian FB" panose="0207040306080B030204" pitchFamily="18" charset="0"/>
              </a:rPr>
              <a:t>Jalan</a:t>
            </a:r>
            <a:r>
              <a:rPr lang="en-US" dirty="0">
                <a:latin typeface="Californian FB" panose="0207040306080B030204" pitchFamily="18" charset="0"/>
              </a:rPr>
              <a:t>  Raya </a:t>
            </a:r>
            <a:r>
              <a:rPr lang="en-US" dirty="0" err="1">
                <a:latin typeface="Californian FB" panose="0207040306080B030204" pitchFamily="18" charset="0"/>
              </a:rPr>
              <a:t>menghambat</a:t>
            </a:r>
            <a:r>
              <a:rPr lang="en-US" dirty="0">
                <a:latin typeface="Californian FB" panose="0207040306080B030204" pitchFamily="18" charset="0"/>
              </a:rPr>
              <a:t>  </a:t>
            </a:r>
            <a:r>
              <a:rPr lang="en-US" dirty="0" err="1">
                <a:latin typeface="Californian FB" panose="0207040306080B030204" pitchFamily="18" charset="0"/>
              </a:rPr>
              <a:t>mobilitas</a:t>
            </a:r>
            <a:r>
              <a:rPr lang="en-US" dirty="0">
                <a:latin typeface="Californian FB" panose="0207040306080B030204" pitchFamily="18" charset="0"/>
              </a:rPr>
              <a:t>  </a:t>
            </a:r>
            <a:r>
              <a:rPr lang="en-US" dirty="0" err="1">
                <a:latin typeface="Californian FB" panose="0207040306080B030204" pitchFamily="18" charset="0"/>
              </a:rPr>
              <a:t>warga</a:t>
            </a:r>
            <a:endParaRPr lang="en-US" dirty="0">
              <a:latin typeface="Californian FB" panose="0207040306080B030204" pitchFamily="18" charset="0"/>
            </a:endParaRPr>
          </a:p>
        </p:txBody>
      </p:sp>
      <p:pic>
        <p:nvPicPr>
          <p:cNvPr id="4" name="Content Placeholder 3" descr="Sederet Musibah Terjadi di NTT"/>
          <p:cNvPicPr>
            <a:picLocks noGrp="1"/>
          </p:cNvPicPr>
          <p:nvPr>
            <p:ph sz="quarter" idx="13"/>
          </p:nvPr>
        </p:nvPicPr>
        <p:blipFill>
          <a:blip r:embed="rId2" cstate="print"/>
          <a:srcRect/>
          <a:stretch>
            <a:fillRect/>
          </a:stretch>
        </p:blipFill>
        <p:spPr bwMode="auto">
          <a:xfrm>
            <a:off x="533400" y="1981200"/>
            <a:ext cx="8001000" cy="44958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757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normAutofit/>
          </a:bodyPr>
          <a:lstStyle/>
          <a:p>
            <a:r>
              <a:rPr lang="en-US" dirty="0" err="1">
                <a:latin typeface="Californian FB" panose="0207040306080B030204" pitchFamily="18" charset="0"/>
              </a:rPr>
              <a:t>siklon</a:t>
            </a:r>
            <a:r>
              <a:rPr lang="en-US" dirty="0">
                <a:latin typeface="Californian FB" panose="0207040306080B030204" pitchFamily="18" charset="0"/>
              </a:rPr>
              <a:t> </a:t>
            </a:r>
            <a:r>
              <a:rPr lang="en-US" dirty="0" err="1">
                <a:latin typeface="Californian FB" panose="0207040306080B030204" pitchFamily="18" charset="0"/>
              </a:rPr>
              <a:t>tropis</a:t>
            </a:r>
            <a:r>
              <a:rPr lang="en-US" dirty="0">
                <a:latin typeface="Californian FB" panose="0207040306080B030204" pitchFamily="18" charset="0"/>
              </a:rPr>
              <a:t>  </a:t>
            </a:r>
            <a:r>
              <a:rPr lang="en-US" dirty="0" err="1">
                <a:latin typeface="Californian FB" panose="0207040306080B030204" pitchFamily="18" charset="0"/>
              </a:rPr>
              <a:t>seroja</a:t>
            </a:r>
            <a:r>
              <a:rPr lang="en-US" dirty="0">
                <a:latin typeface="Californian FB" panose="0207040306080B030204" pitchFamily="18" charset="0"/>
              </a:rPr>
              <a:t> </a:t>
            </a:r>
            <a:r>
              <a:rPr lang="en-US" dirty="0" err="1">
                <a:latin typeface="Californian FB" panose="0207040306080B030204" pitchFamily="18" charset="0"/>
              </a:rPr>
              <a:t>merusak</a:t>
            </a:r>
            <a:r>
              <a:rPr lang="en-US" dirty="0">
                <a:latin typeface="Californian FB" panose="0207040306080B030204" pitchFamily="18" charset="0"/>
              </a:rPr>
              <a:t>  </a:t>
            </a:r>
            <a:r>
              <a:rPr lang="en-US" dirty="0" err="1">
                <a:latin typeface="Californian FB" panose="0207040306080B030204" pitchFamily="18" charset="0"/>
              </a:rPr>
              <a:t>ekosistem</a:t>
            </a:r>
            <a:r>
              <a:rPr lang="en-US" dirty="0">
                <a:latin typeface="Californian FB" panose="0207040306080B030204" pitchFamily="18" charset="0"/>
              </a:rPr>
              <a:t> </a:t>
            </a:r>
            <a:r>
              <a:rPr lang="en-US" dirty="0" err="1">
                <a:latin typeface="Californian FB" panose="0207040306080B030204" pitchFamily="18" charset="0"/>
              </a:rPr>
              <a:t>laut</a:t>
            </a:r>
            <a:r>
              <a:rPr lang="en-US" dirty="0">
                <a:latin typeface="Californian FB" panose="0207040306080B030204" pitchFamily="18" charset="0"/>
              </a:rPr>
              <a:t> &amp; </a:t>
            </a:r>
            <a:r>
              <a:rPr lang="en-US" dirty="0" err="1">
                <a:latin typeface="Californian FB" panose="0207040306080B030204" pitchFamily="18" charset="0"/>
              </a:rPr>
              <a:t>pantai</a:t>
            </a:r>
            <a:endParaRPr lang="en-US" dirty="0">
              <a:latin typeface="Californian FB" panose="0207040306080B030204" pitchFamily="18" charset="0"/>
            </a:endParaRPr>
          </a:p>
        </p:txBody>
      </p:sp>
      <p:pic>
        <p:nvPicPr>
          <p:cNvPr id="4" name="Picture 3" descr="http://sinodegmit.or.id/wp-content/uploads/2021/07/sabu2-1024x576.jpg"/>
          <p:cNvPicPr/>
          <p:nvPr/>
        </p:nvPicPr>
        <p:blipFill>
          <a:blip r:embed="rId2" cstate="print"/>
          <a:srcRect/>
          <a:stretch>
            <a:fillRect/>
          </a:stretch>
        </p:blipFill>
        <p:spPr bwMode="auto">
          <a:xfrm>
            <a:off x="457200" y="2057400"/>
            <a:ext cx="8305800" cy="4572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5710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608576"/>
          </a:xfrm>
        </p:spPr>
        <p:txBody>
          <a:bodyPr>
            <a:normAutofit/>
          </a:bodyPr>
          <a:lstStyle/>
          <a:p>
            <a:pPr marL="342900" indent="-342900" algn="just">
              <a:buFont typeface="Wingdings" panose="05000000000000000000" pitchFamily="2" charset="2"/>
              <a:buChar char="q"/>
            </a:pPr>
            <a:r>
              <a:rPr lang="id-ID" dirty="0"/>
              <a:t>Salah satu segmen masyarakat yang paling terdampak oleh siklon tropik Seroja ialah komunitas nelayan. Mengingat bahwa siklon tropik Seroja terkonsepsi di wilayah perairan, bisa dikatakan bahwa komunitas nelayan adalah sasaran terdepan dan paling rentan dari serangan siklon tropik tersebut. </a:t>
            </a:r>
            <a:endParaRPr lang="en-US" dirty="0"/>
          </a:p>
          <a:p>
            <a:pPr marL="342900" indent="-342900" algn="just">
              <a:buFont typeface="Wingdings" panose="05000000000000000000" pitchFamily="2" charset="2"/>
              <a:buChar char="q"/>
            </a:pPr>
            <a:r>
              <a:rPr lang="en-US" dirty="0"/>
              <a:t>K</a:t>
            </a:r>
            <a:r>
              <a:rPr lang="id-ID" dirty="0"/>
              <a:t>ehidupan nelayan yang menggantungkan hidupnya dari </a:t>
            </a:r>
            <a:r>
              <a:rPr lang="en-US" dirty="0" err="1"/>
              <a:t>pemanfaatan</a:t>
            </a:r>
            <a:r>
              <a:rPr lang="en-US" dirty="0"/>
              <a:t> </a:t>
            </a:r>
            <a:r>
              <a:rPr lang="id-ID" dirty="0"/>
              <a:t>sumberdaya laut dan pantai yang sangat bergantung </a:t>
            </a:r>
            <a:r>
              <a:rPr lang="en-US" dirty="0" err="1"/>
              <a:t>pada</a:t>
            </a:r>
            <a:r>
              <a:rPr lang="en-US" dirty="0"/>
              <a:t> </a:t>
            </a:r>
            <a:r>
              <a:rPr lang="id-ID" dirty="0"/>
              <a:t>kondisi cuaca dan iklim. </a:t>
            </a:r>
            <a:endParaRPr lang="en-US" dirty="0"/>
          </a:p>
          <a:p>
            <a:pPr marL="342900" indent="-342900" algn="just">
              <a:buFont typeface="Wingdings" panose="05000000000000000000" pitchFamily="2" charset="2"/>
              <a:buChar char="q"/>
            </a:pPr>
            <a:r>
              <a:rPr lang="en-US" dirty="0"/>
              <a:t>N</a:t>
            </a:r>
            <a:r>
              <a:rPr lang="id-ID" dirty="0"/>
              <a:t>elayan pesisir termasuk dalam kelompok masyarakat yang rentan terhadap kemiskinan karena memiliki keterbatasan modal, tingkat pendidikan, keterampilan, dan mayoritas masih mengandalkan budaya kerja yang bersifat konvensional </a:t>
            </a:r>
            <a:endParaRPr lang="en-US" dirty="0"/>
          </a:p>
          <a:p>
            <a:pPr marL="342900" indent="-342900" algn="just">
              <a:buFont typeface="Wingdings" panose="05000000000000000000" pitchFamily="2" charset="2"/>
              <a:buChar char="q"/>
            </a:pPr>
            <a:r>
              <a:rPr lang="en-US" dirty="0" err="1"/>
              <a:t>Dapat</a:t>
            </a:r>
            <a:r>
              <a:rPr lang="en-US" dirty="0"/>
              <a:t> d</a:t>
            </a:r>
            <a:r>
              <a:rPr lang="id-ID" dirty="0"/>
              <a:t>ikatakan bahwa kondisi perekonomian masyarakat nelayan hampir selalu identik dengan kehidupan miskin dan serba pas-pasan</a:t>
            </a:r>
            <a:r>
              <a:rPr lang="en-US" dirty="0"/>
              <a:t>.</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060788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722</TotalTime>
  <Words>2130</Words>
  <Application>Microsoft Office PowerPoint</Application>
  <PresentationFormat>On-screen Show (4:3)</PresentationFormat>
  <Paragraphs>105</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Berlin Sans FB</vt:lpstr>
      <vt:lpstr>Californian FB</vt:lpstr>
      <vt:lpstr>Cooper Black</vt:lpstr>
      <vt:lpstr>Courier New</vt:lpstr>
      <vt:lpstr>Garamond</vt:lpstr>
      <vt:lpstr>Monotype Corsiva</vt:lpstr>
      <vt:lpstr>Narkisim</vt:lpstr>
      <vt:lpstr>Times New Roman</vt:lpstr>
      <vt:lpstr>Wingdings</vt:lpstr>
      <vt:lpstr>BlackTie</vt:lpstr>
      <vt:lpstr>DAMPAK SIKLON TROPIK SEROJA BAGI PEREMPUAN/ISTRI NELAYAN LINTAS AGAMA  DI PESISIR KOTA KUPANG</vt:lpstr>
      <vt:lpstr>Jaringan Perempuan Indonesia Timur ( JPIT )</vt:lpstr>
      <vt:lpstr>1. Pendahuluan</vt:lpstr>
      <vt:lpstr>Citra Satelit Siklon Tropik Seroja  Tanggal 5 April 2021 – pukul  01.00 WIB</vt:lpstr>
      <vt:lpstr>Dampak yang Ditimbulkan Siklon Tropik Seroja</vt:lpstr>
      <vt:lpstr>Banjir  dan  tanah  longsor</vt:lpstr>
      <vt:lpstr>Kerusakan  Jalan  Raya menghambat  mobilitas  warga</vt:lpstr>
      <vt:lpstr>siklon tropis  seroja merusak  ekosistem laut &amp; pantai</vt:lpstr>
      <vt:lpstr>PowerPoint Presentation</vt:lpstr>
      <vt:lpstr>Nelayan di TPI Tenau  Kota Kupang</vt:lpstr>
      <vt:lpstr>Makna  Pentingnya Penelitian Ini</vt:lpstr>
      <vt:lpstr>Metodologi   Penelitian</vt:lpstr>
      <vt:lpstr>Dampak Siklon Tropik Seroja Bagi Perempuan/Isteri Nelayan Lintas Agama  di Pesisir Kota Kupang</vt:lpstr>
      <vt:lpstr>Peran Agama  sebagai Kepercayaan dan Lembaga dalam Proses Tanggap Bencana dan Hubungannya dengan Perempuan Pesisir</vt:lpstr>
      <vt:lpstr>Kesimpulan</vt:lpstr>
      <vt:lpstr>kekuatan dan daya dukung bagi perempuan pesisir</vt:lpstr>
      <vt:lpstr>kekuatan dan daya dukung bagi perempuan pesisir</vt:lpstr>
      <vt:lpstr>kekuatan dan daya dukung bagi perempuan pesisir</vt:lpstr>
      <vt:lpstr>Rekomendasi</vt:lpstr>
      <vt:lpstr>Rekomendasi</vt:lpstr>
      <vt:lpstr>Penutup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JPIT</dc:creator>
  <cp:lastModifiedBy>Christin Hutubessy</cp:lastModifiedBy>
  <cp:revision>30</cp:revision>
  <dcterms:created xsi:type="dcterms:W3CDTF">2023-10-25T14:26:28Z</dcterms:created>
  <dcterms:modified xsi:type="dcterms:W3CDTF">2023-10-26T10:08:17Z</dcterms:modified>
</cp:coreProperties>
</file>