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45" r:id="rId2"/>
    <p:sldId id="311" r:id="rId3"/>
    <p:sldId id="367" r:id="rId4"/>
    <p:sldId id="346" r:id="rId5"/>
    <p:sldId id="366" r:id="rId6"/>
    <p:sldId id="352" r:id="rId7"/>
    <p:sldId id="353" r:id="rId8"/>
    <p:sldId id="357" r:id="rId9"/>
    <p:sldId id="359" r:id="rId10"/>
    <p:sldId id="360" r:id="rId11"/>
  </p:sldIdLst>
  <p:sldSz cx="9144000" cy="6858000" type="screen4x3"/>
  <p:notesSz cx="6858000" cy="91440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73">
          <p15:clr>
            <a:srgbClr val="A4A3A4"/>
          </p15:clr>
        </p15:guide>
        <p15:guide id="2" pos="2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60"/>
    <a:srgbClr val="04A64B"/>
    <a:srgbClr val="00B259"/>
    <a:srgbClr val="569BBE"/>
    <a:srgbClr val="0084A9"/>
    <a:srgbClr val="33ADAC"/>
    <a:srgbClr val="A7235E"/>
    <a:srgbClr val="B1101A"/>
    <a:srgbClr val="61141C"/>
    <a:srgbClr val="9227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55"/>
  </p:normalViewPr>
  <p:slideViewPr>
    <p:cSldViewPr snapToGrid="0" snapToObjects="1">
      <p:cViewPr varScale="1">
        <p:scale>
          <a:sx n="63" d="100"/>
          <a:sy n="63" d="100"/>
        </p:scale>
        <p:origin x="1404" y="56"/>
      </p:cViewPr>
      <p:guideLst>
        <p:guide orient="horz" pos="4273"/>
        <p:guide pos="2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201E16-7309-405E-810B-5FCA9AFDD10F}" type="datetime1">
              <a:rPr lang="nl-NL"/>
              <a:pPr/>
              <a:t>26-10-2023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074B61-66BF-48FA-BB78-F79AE791C4D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9054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5649915" y="5976939"/>
            <a:ext cx="3248025" cy="61277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130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twee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grpSp>
        <p:nvGrpSpPr>
          <p:cNvPr id="6" name="Groeperen 8"/>
          <p:cNvGrpSpPr>
            <a:grpSpLocks/>
          </p:cNvGrpSpPr>
          <p:nvPr userDrawn="1"/>
        </p:nvGrpSpPr>
        <p:grpSpPr bwMode="auto">
          <a:xfrm>
            <a:off x="-28575" y="6381750"/>
            <a:ext cx="5392738" cy="503239"/>
            <a:chOff x="-27963" y="6381328"/>
            <a:chExt cx="5392126" cy="504056"/>
          </a:xfrm>
        </p:grpSpPr>
        <p:sp>
          <p:nvSpPr>
            <p:cNvPr id="7" name="Slide Number Placeholder 3"/>
            <p:cNvSpPr txBox="1">
              <a:spLocks/>
            </p:cNvSpPr>
            <p:nvPr userDrawn="1"/>
          </p:nvSpPr>
          <p:spPr bwMode="auto">
            <a:xfrm>
              <a:off x="-27963" y="6381328"/>
              <a:ext cx="611119" cy="50405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714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fld id="{25995696-5035-674A-80D6-7593AA9E2044}" type="slidenum">
                <a:rPr lang="nl-NL" sz="1200" smtClean="0">
                  <a:solidFill>
                    <a:schemeClr val="bg1"/>
                  </a:solidFill>
                  <a:latin typeface="Calibri" charset="0"/>
                  <a:cs typeface="Calibri" charset="0"/>
                </a:rPr>
                <a:pPr eaLnBrk="1" hangingPunct="1">
                  <a:spcBef>
                    <a:spcPct val="20000"/>
                  </a:spcBef>
                  <a:defRPr/>
                </a:pPr>
                <a:t>‹#›</a:t>
              </a:fld>
              <a:endParaRPr lang="nl-NL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8" name="Footer Placeholder 2"/>
            <p:cNvSpPr txBox="1">
              <a:spLocks/>
            </p:cNvSpPr>
            <p:nvPr userDrawn="1"/>
          </p:nvSpPr>
          <p:spPr bwMode="auto">
            <a:xfrm>
              <a:off x="683156" y="6381328"/>
              <a:ext cx="4681007" cy="477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Het begint met een idee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7839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U tekstdia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eren 14"/>
          <p:cNvGrpSpPr>
            <a:grpSpLocks/>
          </p:cNvGrpSpPr>
          <p:nvPr userDrawn="1"/>
        </p:nvGrpSpPr>
        <p:grpSpPr bwMode="auto">
          <a:xfrm>
            <a:off x="-28575" y="6381750"/>
            <a:ext cx="5392738" cy="503239"/>
            <a:chOff x="-27963" y="6381328"/>
            <a:chExt cx="5392126" cy="504056"/>
          </a:xfrm>
        </p:grpSpPr>
        <p:sp>
          <p:nvSpPr>
            <p:cNvPr id="9" name="Slide Number Placeholder 3"/>
            <p:cNvSpPr txBox="1">
              <a:spLocks/>
            </p:cNvSpPr>
            <p:nvPr userDrawn="1"/>
          </p:nvSpPr>
          <p:spPr bwMode="auto">
            <a:xfrm>
              <a:off x="-27963" y="6381328"/>
              <a:ext cx="611119" cy="50405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714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fld id="{76662F47-1888-F84B-8E2D-EF5A159B11F8}" type="slidenum">
                <a:rPr lang="nl-NL" sz="1200" smtClean="0">
                  <a:solidFill>
                    <a:schemeClr val="bg1"/>
                  </a:solidFill>
                  <a:latin typeface="Calibri" charset="0"/>
                  <a:cs typeface="Calibri" charset="0"/>
                </a:rPr>
                <a:pPr eaLnBrk="1" hangingPunct="1">
                  <a:spcBef>
                    <a:spcPct val="20000"/>
                  </a:spcBef>
                  <a:defRPr/>
                </a:pPr>
                <a:t>‹#›</a:t>
              </a:fld>
              <a:endParaRPr lang="nl-NL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11" name="Footer Placeholder 2"/>
            <p:cNvSpPr txBox="1">
              <a:spLocks/>
            </p:cNvSpPr>
            <p:nvPr userDrawn="1"/>
          </p:nvSpPr>
          <p:spPr bwMode="auto">
            <a:xfrm>
              <a:off x="683156" y="6381328"/>
              <a:ext cx="4681007" cy="477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Het begint met een idee</a:t>
              </a:r>
            </a:p>
          </p:txBody>
        </p:sp>
      </p:grpSp>
      <p:pic>
        <p:nvPicPr>
          <p:cNvPr id="12" name="Afbeelding 12" descr="VU_NL_400px-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2" y="6237288"/>
            <a:ext cx="10334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3"/>
          <p:cNvSpPr txBox="1">
            <a:spLocks/>
          </p:cNvSpPr>
          <p:nvPr userDrawn="1"/>
        </p:nvSpPr>
        <p:spPr bwMode="auto">
          <a:xfrm>
            <a:off x="0" y="6524626"/>
            <a:ext cx="611188" cy="3333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714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fld id="{C97BC3CE-C4F1-7E45-893D-9B3CDCA986DA}" type="slidenum">
              <a:rPr lang="nl-NL" sz="1200" smtClean="0">
                <a:solidFill>
                  <a:schemeClr val="bg1"/>
                </a:solidFill>
                <a:latin typeface="Calibri" charset="0"/>
                <a:cs typeface="Calibri" charset="0"/>
              </a:rPr>
              <a:pPr eaLnBrk="1" hangingPunct="1">
                <a:spcBef>
                  <a:spcPct val="20000"/>
                </a:spcBef>
                <a:defRPr/>
              </a:pPr>
              <a:t>‹#›</a:t>
            </a:fld>
            <a:endParaRPr lang="nl-NL" sz="1200" dirty="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  <p:sp>
        <p:nvSpPr>
          <p:cNvPr id="14" name="Footer Placeholder 2"/>
          <p:cNvSpPr txBox="1">
            <a:spLocks/>
          </p:cNvSpPr>
          <p:nvPr userDrawn="1"/>
        </p:nvSpPr>
        <p:spPr bwMode="auto">
          <a:xfrm>
            <a:off x="611190" y="6492876"/>
            <a:ext cx="47529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nl-NL" sz="1200" dirty="0">
                <a:solidFill>
                  <a:srgbClr val="FFFFFF"/>
                </a:solidFill>
                <a:latin typeface="Calibri" charset="0"/>
                <a:cs typeface="Calibri" charset="0"/>
              </a:rPr>
              <a:t>Het begint met een idee</a:t>
            </a:r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7"/>
          </p:nvPr>
        </p:nvSpPr>
        <p:spPr>
          <a:xfrm>
            <a:off x="4283968" y="1555531"/>
            <a:ext cx="4536504" cy="4681757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270000" indent="0">
              <a:spcBef>
                <a:spcPts val="0"/>
              </a:spcBef>
              <a:buFontTx/>
              <a:buNone/>
              <a:defRPr sz="2600">
                <a:latin typeface="Calibri"/>
                <a:cs typeface="Calibri"/>
              </a:defRPr>
            </a:lvl1pPr>
            <a:lvl2pPr marL="270000" indent="-270000">
              <a:spcBef>
                <a:spcPts val="0"/>
              </a:spcBef>
              <a:buClr>
                <a:srgbClr val="C00000"/>
              </a:buClr>
              <a:buFont typeface="Wingdings" charset="2"/>
              <a:buChar char="§"/>
              <a:defRPr sz="2600">
                <a:latin typeface="Calibri"/>
                <a:cs typeface="Calibri"/>
              </a:defRPr>
            </a:lvl2pPr>
            <a:lvl3pPr marL="536575" indent="-263525">
              <a:buClr>
                <a:srgbClr val="C00000"/>
              </a:buClr>
              <a:buFont typeface="Calibri" panose="020F0502020204030204" pitchFamily="34" charset="0"/>
              <a:buChar char="&gt;"/>
              <a:defRPr>
                <a:latin typeface="Calibri"/>
                <a:cs typeface="Calibri"/>
              </a:defRPr>
            </a:lvl3pPr>
            <a:lvl4pPr marL="536575" indent="-263525">
              <a:buClr>
                <a:srgbClr val="C00000"/>
              </a:buClr>
              <a:defRPr>
                <a:latin typeface="Calibri"/>
                <a:cs typeface="Calibri"/>
              </a:defRPr>
            </a:lvl4pPr>
            <a:lvl5pPr marL="536575" indent="-263525">
              <a:buClr>
                <a:srgbClr val="C00000"/>
              </a:buCl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4052888" cy="68580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37323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>
          <a:xfrm>
            <a:off x="324000" y="1440000"/>
            <a:ext cx="8460000" cy="49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3" r:id="rId2"/>
    <p:sldLayoutId id="2147483661" r:id="rId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 Narrow Bold"/>
          <a:ea typeface="ＭＳ Ｐゴシック" charset="-128"/>
          <a:cs typeface="Arial Narrow Bold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9pPr>
    </p:titleStyle>
    <p:bodyStyle>
      <a:lvl1pPr marL="273050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6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1pPr>
      <a:lvl2pPr marL="271463" indent="-271463" algn="l" defTabSz="457200" rtl="0" eaLnBrk="1" fontAlgn="base" hangingPunct="1">
        <a:spcBef>
          <a:spcPts val="0"/>
        </a:spcBef>
        <a:spcAft>
          <a:spcPct val="0"/>
        </a:spcAft>
        <a:buClr>
          <a:srgbClr val="C00000"/>
        </a:buClr>
        <a:buSzPct val="80000"/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2pPr>
      <a:lvl3pPr marL="542925" indent="-271463" algn="l" defTabSz="457200" rtl="0" eaLnBrk="1" fontAlgn="base" hangingPunct="1">
        <a:spcBef>
          <a:spcPts val="0"/>
        </a:spcBef>
        <a:spcAft>
          <a:spcPct val="0"/>
        </a:spcAft>
        <a:buClr>
          <a:srgbClr val="C00000"/>
        </a:buClr>
        <a:buSzPct val="80000"/>
        <a:buFont typeface="Lucida Grande"/>
        <a:buChar char="&gt;"/>
        <a:defRPr sz="20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3pPr>
      <a:lvl4pPr marL="809625" indent="-266700" algn="l" defTabSz="457200" rtl="0" eaLnBrk="1" fontAlgn="base" hangingPunct="1">
        <a:spcBef>
          <a:spcPts val="0"/>
        </a:spcBef>
        <a:spcAft>
          <a:spcPct val="0"/>
        </a:spcAft>
        <a:buClr>
          <a:srgbClr val="C00000"/>
        </a:buClr>
        <a:buSzPct val="80000"/>
        <a:buFont typeface="Lucida Grande"/>
        <a:buChar char="&gt;"/>
        <a:defRPr sz="20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4pPr>
      <a:lvl5pPr marL="1071563" indent="-261938" algn="l" defTabSz="457200" rtl="0" eaLnBrk="1" fontAlgn="base" hangingPunct="1">
        <a:spcBef>
          <a:spcPts val="0"/>
        </a:spcBef>
        <a:spcAft>
          <a:spcPct val="0"/>
        </a:spcAft>
        <a:buClr>
          <a:srgbClr val="C00000"/>
        </a:buClr>
        <a:buSzPct val="80000"/>
        <a:buFont typeface="Lucida Grande"/>
        <a:buChar char="&gt;"/>
        <a:defRPr sz="20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12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0" y="0"/>
            <a:ext cx="9143998" cy="6857999"/>
          </a:xfrm>
        </p:spPr>
      </p:pic>
      <p:grpSp>
        <p:nvGrpSpPr>
          <p:cNvPr id="15" name="Groeperen 19"/>
          <p:cNvGrpSpPr>
            <a:grpSpLocks/>
          </p:cNvGrpSpPr>
          <p:nvPr/>
        </p:nvGrpSpPr>
        <p:grpSpPr bwMode="auto">
          <a:xfrm>
            <a:off x="2" y="6415088"/>
            <a:ext cx="5364163" cy="442912"/>
            <a:chOff x="0" y="6414797"/>
            <a:chExt cx="5364163" cy="443204"/>
          </a:xfrm>
        </p:grpSpPr>
        <p:sp>
          <p:nvSpPr>
            <p:cNvPr id="16" name="Slide Number Placeholder 3"/>
            <p:cNvSpPr txBox="1">
              <a:spLocks/>
            </p:cNvSpPr>
            <p:nvPr/>
          </p:nvSpPr>
          <p:spPr bwMode="auto">
            <a:xfrm>
              <a:off x="0" y="6453336"/>
              <a:ext cx="611188" cy="40466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714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fld id="{B6535939-1A7B-AE4D-A0E3-E82652A3CA2F}" type="slidenum">
                <a:rPr lang="nl-NL" sz="1200" smtClean="0">
                  <a:solidFill>
                    <a:srgbClr val="FFFFFF"/>
                  </a:solidFill>
                  <a:latin typeface="Calibri" charset="0"/>
                  <a:cs typeface="Calibri" charset="0"/>
                </a:rPr>
                <a:pPr eaLnBrk="1" hangingPunct="1">
                  <a:spcBef>
                    <a:spcPct val="20000"/>
                  </a:spcBef>
                </a:pPr>
                <a:t>1</a:t>
              </a:fld>
              <a:endParaRPr lang="nl-NL" sz="1200" dirty="0">
                <a:solidFill>
                  <a:srgbClr val="FFFFFF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17" name="Footer Placeholder 2"/>
            <p:cNvSpPr txBox="1">
              <a:spLocks/>
            </p:cNvSpPr>
            <p:nvPr/>
          </p:nvSpPr>
          <p:spPr bwMode="auto">
            <a:xfrm>
              <a:off x="611188" y="6414797"/>
              <a:ext cx="4752975" cy="44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nl-NL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</p:grpSp>
      <p:sp>
        <p:nvSpPr>
          <p:cNvPr id="38" name="Vrije vorm 5"/>
          <p:cNvSpPr/>
          <p:nvPr/>
        </p:nvSpPr>
        <p:spPr>
          <a:xfrm>
            <a:off x="936625" y="1517651"/>
            <a:ext cx="196850" cy="98425"/>
          </a:xfrm>
          <a:custGeom>
            <a:avLst/>
            <a:gdLst>
              <a:gd name="connsiteX0" fmla="*/ 0 w 196850"/>
              <a:gd name="connsiteY0" fmla="*/ 3175 h 98425"/>
              <a:gd name="connsiteX1" fmla="*/ 95250 w 196850"/>
              <a:gd name="connsiteY1" fmla="*/ 98425 h 98425"/>
              <a:gd name="connsiteX2" fmla="*/ 196850 w 196850"/>
              <a:gd name="connsiteY2" fmla="*/ 0 h 98425"/>
              <a:gd name="connsiteX3" fmla="*/ 0 w 196850"/>
              <a:gd name="connsiteY3" fmla="*/ 3175 h 9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0" h="98425">
                <a:moveTo>
                  <a:pt x="0" y="3175"/>
                </a:moveTo>
                <a:lnTo>
                  <a:pt x="95250" y="98425"/>
                </a:lnTo>
                <a:lnTo>
                  <a:pt x="196850" y="0"/>
                </a:lnTo>
                <a:lnTo>
                  <a:pt x="0" y="3175"/>
                </a:lnTo>
                <a:close/>
              </a:path>
            </a:pathLst>
          </a:custGeom>
          <a:solidFill>
            <a:srgbClr val="896721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28625" y="406401"/>
            <a:ext cx="4490508" cy="2538108"/>
            <a:chOff x="428625" y="406401"/>
            <a:chExt cx="4490508" cy="2538108"/>
          </a:xfrm>
        </p:grpSpPr>
        <p:sp>
          <p:nvSpPr>
            <p:cNvPr id="40" name="Vrije vorm 7"/>
            <p:cNvSpPr/>
            <p:nvPr/>
          </p:nvSpPr>
          <p:spPr>
            <a:xfrm>
              <a:off x="428625" y="1555751"/>
              <a:ext cx="869950" cy="196850"/>
            </a:xfrm>
            <a:custGeom>
              <a:avLst/>
              <a:gdLst>
                <a:gd name="connsiteX0" fmla="*/ 0 w 869950"/>
                <a:gd name="connsiteY0" fmla="*/ 0 h 196850"/>
                <a:gd name="connsiteX1" fmla="*/ 495300 w 869950"/>
                <a:gd name="connsiteY1" fmla="*/ 0 h 196850"/>
                <a:gd name="connsiteX2" fmla="*/ 606425 w 869950"/>
                <a:gd name="connsiteY2" fmla="*/ 107950 h 196850"/>
                <a:gd name="connsiteX3" fmla="*/ 704850 w 869950"/>
                <a:gd name="connsiteY3" fmla="*/ 3175 h 196850"/>
                <a:gd name="connsiteX4" fmla="*/ 869950 w 869950"/>
                <a:gd name="connsiteY4" fmla="*/ 3175 h 196850"/>
                <a:gd name="connsiteX5" fmla="*/ 869950 w 869950"/>
                <a:gd name="connsiteY5" fmla="*/ 196850 h 196850"/>
                <a:gd name="connsiteX6" fmla="*/ 0 w 869950"/>
                <a:gd name="connsiteY6" fmla="*/ 196850 h 196850"/>
                <a:gd name="connsiteX7" fmla="*/ 0 w 869950"/>
                <a:gd name="connsiteY7" fmla="*/ 0 h 19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9950" h="196850">
                  <a:moveTo>
                    <a:pt x="0" y="0"/>
                  </a:moveTo>
                  <a:lnTo>
                    <a:pt x="495300" y="0"/>
                  </a:lnTo>
                  <a:lnTo>
                    <a:pt x="606425" y="107950"/>
                  </a:lnTo>
                  <a:lnTo>
                    <a:pt x="704850" y="3175"/>
                  </a:lnTo>
                  <a:lnTo>
                    <a:pt x="869950" y="3175"/>
                  </a:lnTo>
                  <a:lnTo>
                    <a:pt x="869950" y="196850"/>
                  </a:lnTo>
                  <a:lnTo>
                    <a:pt x="0" y="196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9825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nl-NL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41" name="Rechthoek 8"/>
            <p:cNvSpPr/>
            <p:nvPr/>
          </p:nvSpPr>
          <p:spPr>
            <a:xfrm>
              <a:off x="1298575" y="1558926"/>
              <a:ext cx="3620558" cy="193676"/>
            </a:xfrm>
            <a:prstGeom prst="rect">
              <a:avLst/>
            </a:prstGeom>
            <a:solidFill>
              <a:srgbClr val="C69825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nl-NL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42" name="Titel 1"/>
            <p:cNvSpPr txBox="1">
              <a:spLocks/>
            </p:cNvSpPr>
            <p:nvPr/>
          </p:nvSpPr>
          <p:spPr>
            <a:xfrm>
              <a:off x="428625" y="406401"/>
              <a:ext cx="4490508" cy="1112838"/>
            </a:xfrm>
            <a:prstGeom prst="rect">
              <a:avLst/>
            </a:prstGeom>
            <a:solidFill>
              <a:srgbClr val="896721">
                <a:alpha val="80000"/>
              </a:srgbClr>
            </a:solidFill>
          </p:spPr>
          <p:txBody>
            <a:bodyPr lIns="180000" tIns="108000" rIns="72000" anchor="ctr" anchorCtr="0">
              <a:noAutofit/>
            </a:bodyPr>
            <a:lstStyle>
              <a:lvl1pPr algn="l">
                <a:lnSpc>
                  <a:spcPts val="3300"/>
                </a:lnSpc>
                <a:defRPr cap="all">
                  <a:solidFill>
                    <a:schemeClr val="bg1"/>
                  </a:solidFill>
                </a:defRPr>
              </a:lvl1pPr>
            </a:lstStyle>
            <a:p>
              <a:pPr marL="0" marR="0" lvl="0" indent="0" algn="l" defTabSz="457200" rtl="0" eaLnBrk="0" fontAlgn="base" latinLnBrk="0" hangingPunct="0">
                <a:lnSpc>
                  <a:spcPts val="3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u="none" strike="noStrike" kern="120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cs typeface="Calibri"/>
                </a:rPr>
                <a:t>Spiritual Care </a:t>
              </a:r>
              <a:r>
                <a:rPr kumimoji="0" lang="nl-NL" sz="3500" u="none" strike="noStrike" kern="1200" cap="all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cs typeface="Calibri"/>
                </a:rPr>
                <a:t>and</a:t>
              </a:r>
              <a:r>
                <a:rPr kumimoji="0" lang="nl-NL" sz="3500" u="none" strike="noStrike" kern="120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cs typeface="Calibri"/>
                </a:rPr>
                <a:t> </a:t>
              </a:r>
              <a:r>
                <a:rPr kumimoji="0" lang="nl-NL" sz="3500" u="none" strike="noStrike" kern="1200" cap="all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cs typeface="Calibri"/>
                </a:rPr>
                <a:t>Planetary</a:t>
              </a:r>
              <a:r>
                <a:rPr kumimoji="0" lang="nl-NL" sz="3500" u="none" strike="noStrike" kern="120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cs typeface="Calibri"/>
                </a:rPr>
                <a:t> Health</a:t>
              </a:r>
            </a:p>
          </p:txBody>
        </p:sp>
        <p:sp>
          <p:nvSpPr>
            <p:cNvPr id="43" name="Subtitel 2"/>
            <p:cNvSpPr txBox="1">
              <a:spLocks/>
            </p:cNvSpPr>
            <p:nvPr/>
          </p:nvSpPr>
          <p:spPr>
            <a:xfrm>
              <a:off x="428625" y="1752602"/>
              <a:ext cx="4490508" cy="1191907"/>
            </a:xfrm>
            <a:prstGeom prst="rect">
              <a:avLst/>
            </a:prstGeom>
            <a:solidFill>
              <a:srgbClr val="C69825">
                <a:alpha val="89804"/>
              </a:srgbClr>
            </a:solidFill>
          </p:spPr>
          <p:txBody>
            <a:bodyPr vert="horz" wrap="square" lIns="180000" tIns="64800" rIns="72000" bIns="162000" anchor="t" anchorCtr="0">
              <a:spAutoFit/>
            </a:bodyPr>
            <a:lstStyle>
              <a:lvl1pPr marL="0" indent="0" algn="l">
                <a:lnSpc>
                  <a:spcPts val="2500"/>
                </a:lnSpc>
                <a:buNone/>
                <a:defRPr sz="2400" cap="all" baseline="0">
                  <a:solidFill>
                    <a:srgbClr val="FFFFFF"/>
                  </a:solidFill>
                  <a:latin typeface="Arial Narrow"/>
                  <a:cs typeface="Arial Narrow"/>
                </a:defRPr>
              </a:lvl1pPr>
              <a:lvl2pPr marL="457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2pPr>
              <a:lvl3pPr marL="914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3pPr>
              <a:lvl4pPr marL="1371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4pPr>
              <a:lvl5pPr marL="18288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5pPr>
              <a:lvl6pPr marL="22860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6pPr>
              <a:lvl7pPr marL="2743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7pPr>
              <a:lvl8pPr marL="3200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8pPr>
              <a:lvl9pPr marL="3657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lvl="0" eaLnBrk="0" hangingPunct="0">
                <a:spcBef>
                  <a:spcPts val="0"/>
                </a:spcBef>
                <a:defRPr/>
              </a:pPr>
              <a:r>
                <a:rPr lang="en-US" sz="3200" dirty="0">
                  <a:latin typeface="Calibri"/>
                  <a:cs typeface="Calibri"/>
                </a:rPr>
                <a:t>Hans Alma</a:t>
              </a:r>
            </a:p>
            <a:p>
              <a:pPr lvl="0" eaLnBrk="0" hangingPunct="0">
                <a:spcBef>
                  <a:spcPts val="0"/>
                </a:spcBef>
                <a:defRPr/>
              </a:pPr>
              <a:r>
                <a:rPr lang="en-US" dirty="0">
                  <a:latin typeface="Calibri"/>
                  <a:cs typeface="Calibri"/>
                </a:rPr>
                <a:t>Chair spiritual care and religious humanism</a:t>
              </a:r>
              <a:endParaRPr lang="nl-NL" dirty="0">
                <a:latin typeface="Calibri"/>
                <a:cs typeface="Calibri"/>
              </a:endParaRPr>
            </a:p>
          </p:txBody>
        </p:sp>
      </p:grpSp>
      <p:pic>
        <p:nvPicPr>
          <p:cNvPr id="25" name="Tijdelijke aanduiding voor afbeelding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67" y="5977353"/>
            <a:ext cx="3237921" cy="611946"/>
          </a:xfrm>
        </p:spPr>
      </p:pic>
    </p:spTree>
    <p:extLst>
      <p:ext uri="{BB962C8B-B14F-4D97-AF65-F5344CB8AC3E}">
        <p14:creationId xmlns:p14="http://schemas.microsoft.com/office/powerpoint/2010/main" val="107614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283968" y="1181512"/>
            <a:ext cx="4536504" cy="5127057"/>
          </a:xfrm>
        </p:spPr>
        <p:txBody>
          <a:bodyPr/>
          <a:lstStyle/>
          <a:p>
            <a:pPr marL="61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61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61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How can we conceive of nature in thinking about spiritual care and planetary health (‘is nature sacred?’, ‘is nature an obsolete concept?’)</a:t>
            </a:r>
          </a:p>
          <a:p>
            <a:pPr marL="61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What does spiritual health mean when we fully take our relationship to other living beings and to the earth into account?</a:t>
            </a:r>
          </a:p>
          <a:p>
            <a:pPr marL="612900" indent="-342900">
              <a:buFont typeface="Wingdings" panose="05000000000000000000" pitchFamily="2" charset="2"/>
              <a:buChar char="Ø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What case studies allow for empirical research into the processes and outcomes of spiritual care approaches in relation to planetary health?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10602" b="10602"/>
          <a:stretch/>
        </p:blipFill>
        <p:spPr>
          <a:xfrm rot="16200000">
            <a:off x="-1402556" y="1402556"/>
            <a:ext cx="6858000" cy="4052888"/>
          </a:xfrm>
        </p:spPr>
      </p:pic>
      <p:grpSp>
        <p:nvGrpSpPr>
          <p:cNvPr id="6" name="Groeperen 19"/>
          <p:cNvGrpSpPr>
            <a:grpSpLocks/>
          </p:cNvGrpSpPr>
          <p:nvPr/>
        </p:nvGrpSpPr>
        <p:grpSpPr bwMode="auto">
          <a:xfrm>
            <a:off x="2" y="6415088"/>
            <a:ext cx="5364163" cy="442912"/>
            <a:chOff x="0" y="6414797"/>
            <a:chExt cx="5364163" cy="443204"/>
          </a:xfrm>
        </p:grpSpPr>
        <p:sp>
          <p:nvSpPr>
            <p:cNvPr id="7" name="Slide Number Placeholder 3"/>
            <p:cNvSpPr txBox="1">
              <a:spLocks/>
            </p:cNvSpPr>
            <p:nvPr/>
          </p:nvSpPr>
          <p:spPr bwMode="auto">
            <a:xfrm>
              <a:off x="0" y="6453336"/>
              <a:ext cx="611188" cy="40466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714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fld id="{B6535939-1A7B-AE4D-A0E3-E82652A3CA2F}" type="slidenum">
                <a:rPr lang="nl-NL" sz="1200" smtClean="0">
                  <a:solidFill>
                    <a:srgbClr val="FFFFFF"/>
                  </a:solidFill>
                  <a:latin typeface="Calibri" charset="0"/>
                  <a:cs typeface="Calibri" charset="0"/>
                </a:rPr>
                <a:pPr eaLnBrk="1" hangingPunct="1">
                  <a:spcBef>
                    <a:spcPct val="20000"/>
                  </a:spcBef>
                </a:pPr>
                <a:t>10</a:t>
              </a:fld>
              <a:endParaRPr lang="nl-NL" sz="1200" dirty="0">
                <a:solidFill>
                  <a:srgbClr val="FFFFFF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8" name="Footer Placeholder 2"/>
            <p:cNvSpPr txBox="1">
              <a:spLocks/>
            </p:cNvSpPr>
            <p:nvPr/>
          </p:nvSpPr>
          <p:spPr bwMode="auto">
            <a:xfrm>
              <a:off x="611188" y="6414797"/>
              <a:ext cx="4752975" cy="44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Spiritual Care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and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Planetary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Health </a:t>
              </a:r>
            </a:p>
          </p:txBody>
        </p:sp>
      </p:grpSp>
      <p:sp>
        <p:nvSpPr>
          <p:cNvPr id="12" name="Titel 1"/>
          <p:cNvSpPr txBox="1">
            <a:spLocks/>
          </p:cNvSpPr>
          <p:nvPr/>
        </p:nvSpPr>
        <p:spPr>
          <a:xfrm>
            <a:off x="4228894" y="116632"/>
            <a:ext cx="4752850" cy="1080000"/>
          </a:xfrm>
          <a:prstGeom prst="rect">
            <a:avLst/>
          </a:prstGeom>
          <a:solidFill>
            <a:srgbClr val="0089CF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kern="1200" cap="all" baseline="0">
                <a:solidFill>
                  <a:schemeClr val="bg1"/>
                </a:solidFill>
                <a:latin typeface="Calibri"/>
                <a:ea typeface="ＭＳ Ｐゴシック" charset="-128"/>
                <a:cs typeface="Arial Narrow Bold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9pPr>
          </a:lstStyle>
          <a:p>
            <a:pPr algn="ctr"/>
            <a:r>
              <a:rPr lang="en-US" dirty="0"/>
              <a:t>Research Perspectives</a:t>
            </a:r>
          </a:p>
          <a:p>
            <a:pPr algn="ctr"/>
            <a:endParaRPr lang="en-US" dirty="0"/>
          </a:p>
        </p:txBody>
      </p:sp>
      <p:sp>
        <p:nvSpPr>
          <p:cNvPr id="11" name="Driehoekje"/>
          <p:cNvSpPr/>
          <p:nvPr/>
        </p:nvSpPr>
        <p:spPr>
          <a:xfrm flipV="1">
            <a:off x="4738930" y="1195200"/>
            <a:ext cx="192087" cy="107951"/>
          </a:xfrm>
          <a:prstGeom prst="triangle">
            <a:avLst/>
          </a:prstGeom>
          <a:solidFill>
            <a:srgbClr val="0089CF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4560985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283968" y="1303151"/>
            <a:ext cx="4536504" cy="4934137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Spiritual care (‘</a:t>
            </a:r>
            <a:r>
              <a:rPr lang="en-US" sz="2400" dirty="0" err="1"/>
              <a:t>geestelijke</a:t>
            </a:r>
            <a:r>
              <a:rPr lang="en-US" sz="2400" dirty="0"/>
              <a:t> </a:t>
            </a:r>
            <a:r>
              <a:rPr lang="en-US" sz="2400" dirty="0" err="1"/>
              <a:t>verzorging</a:t>
            </a:r>
            <a:r>
              <a:rPr lang="en-US" sz="2400" dirty="0"/>
              <a:t>’)– understood as a value-driven, research-based profession that supports people facing existential challenges </a:t>
            </a:r>
          </a:p>
          <a:p>
            <a:endParaRPr lang="en-US" sz="2400" dirty="0"/>
          </a:p>
          <a:p>
            <a:r>
              <a:rPr lang="en-US" sz="2400" dirty="0"/>
              <a:t>Spiritual Care: professional assistance and counseling with regard to existential questions and the search for meaning in life</a:t>
            </a:r>
          </a:p>
          <a:p>
            <a:endParaRPr lang="en-US" sz="2400" dirty="0"/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0602" r="10602"/>
          <a:stretch/>
        </p:blipFill>
        <p:spPr>
          <a:xfrm>
            <a:off x="0" y="0"/>
            <a:ext cx="4052888" cy="6858000"/>
          </a:xfrm>
        </p:spPr>
      </p:pic>
      <p:grpSp>
        <p:nvGrpSpPr>
          <p:cNvPr id="6" name="Groeperen 19"/>
          <p:cNvGrpSpPr>
            <a:grpSpLocks/>
          </p:cNvGrpSpPr>
          <p:nvPr/>
        </p:nvGrpSpPr>
        <p:grpSpPr bwMode="auto">
          <a:xfrm>
            <a:off x="2" y="6415088"/>
            <a:ext cx="5364163" cy="442912"/>
            <a:chOff x="0" y="6414797"/>
            <a:chExt cx="5364163" cy="443204"/>
          </a:xfrm>
        </p:grpSpPr>
        <p:sp>
          <p:nvSpPr>
            <p:cNvPr id="7" name="Slide Number Placeholder 3"/>
            <p:cNvSpPr txBox="1">
              <a:spLocks/>
            </p:cNvSpPr>
            <p:nvPr/>
          </p:nvSpPr>
          <p:spPr bwMode="auto">
            <a:xfrm>
              <a:off x="0" y="6453336"/>
              <a:ext cx="611188" cy="40466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714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fld id="{B6535939-1A7B-AE4D-A0E3-E82652A3CA2F}" type="slidenum">
                <a:rPr lang="nl-NL" sz="1200" smtClean="0">
                  <a:solidFill>
                    <a:srgbClr val="FFFFFF"/>
                  </a:solidFill>
                  <a:latin typeface="Calibri" charset="0"/>
                  <a:cs typeface="Calibri" charset="0"/>
                </a:rPr>
                <a:pPr eaLnBrk="1" hangingPunct="1">
                  <a:spcBef>
                    <a:spcPct val="20000"/>
                  </a:spcBef>
                </a:pPr>
                <a:t>2</a:t>
              </a:fld>
              <a:endParaRPr lang="nl-NL" sz="1200" dirty="0">
                <a:solidFill>
                  <a:srgbClr val="FFFFFF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8" name="Footer Placeholder 2"/>
            <p:cNvSpPr txBox="1">
              <a:spLocks/>
            </p:cNvSpPr>
            <p:nvPr/>
          </p:nvSpPr>
          <p:spPr bwMode="auto">
            <a:xfrm>
              <a:off x="611188" y="6414797"/>
              <a:ext cx="4752975" cy="44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Spiritual Care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and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Planetary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Health </a:t>
              </a:r>
            </a:p>
          </p:txBody>
        </p:sp>
      </p:grpSp>
      <p:sp>
        <p:nvSpPr>
          <p:cNvPr id="12" name="Titel 1"/>
          <p:cNvSpPr txBox="1">
            <a:spLocks/>
          </p:cNvSpPr>
          <p:nvPr/>
        </p:nvSpPr>
        <p:spPr>
          <a:xfrm>
            <a:off x="4228894" y="116632"/>
            <a:ext cx="4752850" cy="1080000"/>
          </a:xfrm>
          <a:prstGeom prst="rect">
            <a:avLst/>
          </a:prstGeom>
          <a:solidFill>
            <a:srgbClr val="0089CF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kern="1200" cap="all" baseline="0">
                <a:solidFill>
                  <a:schemeClr val="bg1"/>
                </a:solidFill>
                <a:latin typeface="Calibri"/>
                <a:ea typeface="ＭＳ Ｐゴシック" charset="-128"/>
                <a:cs typeface="Arial Narrow Bold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9pPr>
          </a:lstStyle>
          <a:p>
            <a:pPr algn="ctr"/>
            <a:r>
              <a:rPr lang="en-US" dirty="0"/>
              <a:t>Introduction</a:t>
            </a:r>
          </a:p>
        </p:txBody>
      </p:sp>
      <p:sp>
        <p:nvSpPr>
          <p:cNvPr id="11" name="Driehoekje"/>
          <p:cNvSpPr/>
          <p:nvPr/>
        </p:nvSpPr>
        <p:spPr>
          <a:xfrm flipV="1">
            <a:off x="4738930" y="1195200"/>
            <a:ext cx="192087" cy="107951"/>
          </a:xfrm>
          <a:prstGeom prst="triangle">
            <a:avLst/>
          </a:prstGeom>
          <a:solidFill>
            <a:srgbClr val="0089CF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9458516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337067" y="1460314"/>
            <a:ext cx="4536504" cy="4934137"/>
          </a:xfrm>
        </p:spPr>
        <p:txBody>
          <a:bodyPr/>
          <a:lstStyle/>
          <a:p>
            <a:pPr marL="0" lvl="0" rtl="0">
              <a:tabLst>
                <a:tab pos="215900" algn="l"/>
                <a:tab pos="431800" algn="l"/>
                <a:tab pos="648335" algn="l"/>
                <a:tab pos="864235" algn="l"/>
              </a:tabLst>
            </a:pPr>
            <a:endParaRPr lang="en-US" sz="2400" dirty="0">
              <a:solidFill>
                <a:srgbClr val="26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rtl="0">
              <a:tabLst>
                <a:tab pos="215900" algn="l"/>
                <a:tab pos="431800" algn="l"/>
                <a:tab pos="648335" algn="l"/>
                <a:tab pos="864235" algn="l"/>
              </a:tabLst>
            </a:pPr>
            <a:endParaRPr lang="en-US" sz="2400" dirty="0">
              <a:solidFill>
                <a:srgbClr val="26262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rtl="0">
              <a:tabLst>
                <a:tab pos="215900" algn="l"/>
                <a:tab pos="431800" algn="l"/>
                <a:tab pos="648335" algn="l"/>
                <a:tab pos="864235" algn="l"/>
              </a:tabLst>
            </a:pPr>
            <a:r>
              <a:rPr lang="en-US" sz="2400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Planetar</a:t>
            </a:r>
            <a:r>
              <a:rPr lang="en-US" sz="2400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y </a:t>
            </a:r>
            <a:r>
              <a:rPr lang="en-US" sz="2400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Health: a “holistic systems view of the world, recognizing the interconnectedness of the health and well-being of all life on Earth, and the need to regenerate natural systems, rather than simply minimizing harm.” (Martens, 2023, p.23)</a:t>
            </a:r>
            <a:endParaRPr lang="nl-NL" sz="2400" dirty="0">
              <a:solidFill>
                <a:srgbClr val="26262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rtl="0">
              <a:tabLst>
                <a:tab pos="215900" algn="l"/>
                <a:tab pos="431800" algn="l"/>
                <a:tab pos="648335" algn="l"/>
                <a:tab pos="864235" algn="l"/>
              </a:tabLst>
            </a:pPr>
            <a:endParaRPr lang="en-US" sz="2400" dirty="0"/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0602" r="10602"/>
          <a:stretch/>
        </p:blipFill>
        <p:spPr>
          <a:xfrm>
            <a:off x="0" y="0"/>
            <a:ext cx="4052888" cy="6858000"/>
          </a:xfrm>
        </p:spPr>
      </p:pic>
      <p:grpSp>
        <p:nvGrpSpPr>
          <p:cNvPr id="6" name="Groeperen 19"/>
          <p:cNvGrpSpPr>
            <a:grpSpLocks/>
          </p:cNvGrpSpPr>
          <p:nvPr/>
        </p:nvGrpSpPr>
        <p:grpSpPr bwMode="auto">
          <a:xfrm>
            <a:off x="2" y="6415088"/>
            <a:ext cx="5364163" cy="442912"/>
            <a:chOff x="0" y="6414797"/>
            <a:chExt cx="5364163" cy="443204"/>
          </a:xfrm>
        </p:grpSpPr>
        <p:sp>
          <p:nvSpPr>
            <p:cNvPr id="7" name="Slide Number Placeholder 3"/>
            <p:cNvSpPr txBox="1">
              <a:spLocks/>
            </p:cNvSpPr>
            <p:nvPr/>
          </p:nvSpPr>
          <p:spPr bwMode="auto">
            <a:xfrm>
              <a:off x="0" y="6453336"/>
              <a:ext cx="611188" cy="40466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714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fld id="{B6535939-1A7B-AE4D-A0E3-E82652A3CA2F}" type="slidenum">
                <a:rPr lang="nl-NL" sz="1200" smtClean="0">
                  <a:solidFill>
                    <a:srgbClr val="FFFFFF"/>
                  </a:solidFill>
                  <a:latin typeface="Calibri" charset="0"/>
                  <a:cs typeface="Calibri" charset="0"/>
                </a:rPr>
                <a:pPr eaLnBrk="1" hangingPunct="1">
                  <a:spcBef>
                    <a:spcPct val="20000"/>
                  </a:spcBef>
                </a:pPr>
                <a:t>3</a:t>
              </a:fld>
              <a:endParaRPr lang="nl-NL" sz="1200" dirty="0">
                <a:solidFill>
                  <a:srgbClr val="FFFFFF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8" name="Footer Placeholder 2"/>
            <p:cNvSpPr txBox="1">
              <a:spLocks/>
            </p:cNvSpPr>
            <p:nvPr/>
          </p:nvSpPr>
          <p:spPr bwMode="auto">
            <a:xfrm>
              <a:off x="611188" y="6414797"/>
              <a:ext cx="4752975" cy="44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Spiritual Care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and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Planetary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Health </a:t>
              </a:r>
            </a:p>
          </p:txBody>
        </p:sp>
      </p:grpSp>
      <p:sp>
        <p:nvSpPr>
          <p:cNvPr id="12" name="Titel 1"/>
          <p:cNvSpPr txBox="1">
            <a:spLocks/>
          </p:cNvSpPr>
          <p:nvPr/>
        </p:nvSpPr>
        <p:spPr>
          <a:xfrm>
            <a:off x="4228894" y="116632"/>
            <a:ext cx="4752850" cy="1080000"/>
          </a:xfrm>
          <a:prstGeom prst="rect">
            <a:avLst/>
          </a:prstGeom>
          <a:solidFill>
            <a:srgbClr val="0089CF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kern="1200" cap="all" baseline="0">
                <a:solidFill>
                  <a:schemeClr val="bg1"/>
                </a:solidFill>
                <a:latin typeface="Calibri"/>
                <a:ea typeface="ＭＳ Ｐゴシック" charset="-128"/>
                <a:cs typeface="Arial Narrow Bold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9pPr>
          </a:lstStyle>
          <a:p>
            <a:pPr algn="ctr"/>
            <a:r>
              <a:rPr lang="en-US" dirty="0"/>
              <a:t>Introduction</a:t>
            </a:r>
          </a:p>
        </p:txBody>
      </p:sp>
      <p:sp>
        <p:nvSpPr>
          <p:cNvPr id="11" name="Driehoekje"/>
          <p:cNvSpPr/>
          <p:nvPr/>
        </p:nvSpPr>
        <p:spPr>
          <a:xfrm flipV="1">
            <a:off x="4738930" y="1195200"/>
            <a:ext cx="192087" cy="107951"/>
          </a:xfrm>
          <a:prstGeom prst="triangle">
            <a:avLst/>
          </a:prstGeom>
          <a:solidFill>
            <a:srgbClr val="0089CF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9835986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283968" y="1303151"/>
            <a:ext cx="4536504" cy="5554849"/>
          </a:xfrm>
        </p:spPr>
        <p:txBody>
          <a:bodyPr/>
          <a:lstStyle/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How can we speak of spiritual health when we don’t take our relationship to other living beings and to the earth into account? </a:t>
            </a: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Existential challenges: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“Climate change is the defining existential event of our age.” (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LaMothe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2022)</a:t>
            </a: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612900" indent="-342900">
              <a:buFont typeface="Symbol" panose="05050102010706020507" pitchFamily="18" charset="2"/>
              <a:buChar char="Þ"/>
            </a:pP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0602" r="10602"/>
          <a:stretch/>
        </p:blipFill>
        <p:spPr>
          <a:xfrm>
            <a:off x="0" y="0"/>
            <a:ext cx="4052888" cy="6858000"/>
          </a:xfrm>
        </p:spPr>
      </p:pic>
      <p:grpSp>
        <p:nvGrpSpPr>
          <p:cNvPr id="6" name="Groeperen 19"/>
          <p:cNvGrpSpPr>
            <a:grpSpLocks/>
          </p:cNvGrpSpPr>
          <p:nvPr/>
        </p:nvGrpSpPr>
        <p:grpSpPr bwMode="auto">
          <a:xfrm>
            <a:off x="2" y="6415088"/>
            <a:ext cx="5364163" cy="442912"/>
            <a:chOff x="0" y="6414797"/>
            <a:chExt cx="5364163" cy="443204"/>
          </a:xfrm>
        </p:grpSpPr>
        <p:sp>
          <p:nvSpPr>
            <p:cNvPr id="7" name="Slide Number Placeholder 3"/>
            <p:cNvSpPr txBox="1">
              <a:spLocks/>
            </p:cNvSpPr>
            <p:nvPr/>
          </p:nvSpPr>
          <p:spPr bwMode="auto">
            <a:xfrm>
              <a:off x="0" y="6453336"/>
              <a:ext cx="611188" cy="40466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714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fld id="{B6535939-1A7B-AE4D-A0E3-E82652A3CA2F}" type="slidenum">
                <a:rPr lang="nl-NL" sz="1200" smtClean="0">
                  <a:solidFill>
                    <a:srgbClr val="FFFFFF"/>
                  </a:solidFill>
                  <a:latin typeface="Calibri" charset="0"/>
                  <a:cs typeface="Calibri" charset="0"/>
                </a:rPr>
                <a:pPr eaLnBrk="1" hangingPunct="1">
                  <a:spcBef>
                    <a:spcPct val="20000"/>
                  </a:spcBef>
                </a:pPr>
                <a:t>4</a:t>
              </a:fld>
              <a:endParaRPr lang="nl-NL" sz="1200" dirty="0">
                <a:solidFill>
                  <a:srgbClr val="FFFFFF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8" name="Footer Placeholder 2"/>
            <p:cNvSpPr txBox="1">
              <a:spLocks/>
            </p:cNvSpPr>
            <p:nvPr/>
          </p:nvSpPr>
          <p:spPr bwMode="auto">
            <a:xfrm>
              <a:off x="611188" y="6414797"/>
              <a:ext cx="4752975" cy="44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Spiritual Care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and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Planetary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Health </a:t>
              </a:r>
            </a:p>
          </p:txBody>
        </p:sp>
      </p:grpSp>
      <p:sp>
        <p:nvSpPr>
          <p:cNvPr id="12" name="Titel 1"/>
          <p:cNvSpPr txBox="1">
            <a:spLocks/>
          </p:cNvSpPr>
          <p:nvPr/>
        </p:nvSpPr>
        <p:spPr>
          <a:xfrm>
            <a:off x="4228894" y="116632"/>
            <a:ext cx="4752850" cy="1080000"/>
          </a:xfrm>
          <a:prstGeom prst="rect">
            <a:avLst/>
          </a:prstGeom>
          <a:solidFill>
            <a:srgbClr val="0089CF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kern="1200" cap="all" baseline="0">
                <a:solidFill>
                  <a:schemeClr val="bg1"/>
                </a:solidFill>
                <a:latin typeface="Calibri"/>
                <a:ea typeface="ＭＳ Ｐゴシック" charset="-128"/>
                <a:cs typeface="Arial Narrow Bold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9pPr>
          </a:lstStyle>
          <a:p>
            <a:pPr algn="ctr"/>
            <a:r>
              <a:rPr lang="en-US" dirty="0"/>
              <a:t>Introduction</a:t>
            </a:r>
          </a:p>
        </p:txBody>
      </p:sp>
      <p:sp>
        <p:nvSpPr>
          <p:cNvPr id="11" name="Driehoekje"/>
          <p:cNvSpPr/>
          <p:nvPr/>
        </p:nvSpPr>
        <p:spPr>
          <a:xfrm flipV="1">
            <a:off x="4738930" y="1195200"/>
            <a:ext cx="192087" cy="107951"/>
          </a:xfrm>
          <a:prstGeom prst="triangle">
            <a:avLst/>
          </a:prstGeom>
          <a:solidFill>
            <a:srgbClr val="0089CF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8942866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283968" y="1303151"/>
            <a:ext cx="4536504" cy="5554849"/>
          </a:xfrm>
        </p:spPr>
        <p:txBody>
          <a:bodyPr/>
          <a:lstStyle/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How do religions and other worldviews affect spiritual and planetary health</a:t>
            </a:r>
            <a:r>
              <a:rPr lang="en-US" sz="2400">
                <a:solidFill>
                  <a:schemeClr val="accent2">
                    <a:lumMod val="75000"/>
                  </a:schemeClr>
                </a:solidFill>
              </a:rPr>
              <a:t>, either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in perpetuating contemporary ecological </a:t>
            </a:r>
            <a:r>
              <a:rPr lang="en-US" sz="2400">
                <a:solidFill>
                  <a:schemeClr val="accent2">
                    <a:lumMod val="75000"/>
                  </a:schemeClr>
                </a:solidFill>
              </a:rPr>
              <a:t>crises or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in offering critical perspectives for transformation?</a:t>
            </a: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612900" indent="-342900">
              <a:buFont typeface="Symbol" panose="05050102010706020507" pitchFamily="18" charset="2"/>
              <a:buChar char="Þ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From an anthropocentric to an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ecocentric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worldview</a:t>
            </a: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0602" r="10602"/>
          <a:stretch/>
        </p:blipFill>
        <p:spPr>
          <a:xfrm>
            <a:off x="0" y="0"/>
            <a:ext cx="4052888" cy="6858000"/>
          </a:xfrm>
        </p:spPr>
      </p:pic>
      <p:grpSp>
        <p:nvGrpSpPr>
          <p:cNvPr id="6" name="Groeperen 19"/>
          <p:cNvGrpSpPr>
            <a:grpSpLocks/>
          </p:cNvGrpSpPr>
          <p:nvPr/>
        </p:nvGrpSpPr>
        <p:grpSpPr bwMode="auto">
          <a:xfrm>
            <a:off x="2" y="6415088"/>
            <a:ext cx="5364163" cy="442912"/>
            <a:chOff x="0" y="6414797"/>
            <a:chExt cx="5364163" cy="443204"/>
          </a:xfrm>
        </p:grpSpPr>
        <p:sp>
          <p:nvSpPr>
            <p:cNvPr id="7" name="Slide Number Placeholder 3"/>
            <p:cNvSpPr txBox="1">
              <a:spLocks/>
            </p:cNvSpPr>
            <p:nvPr/>
          </p:nvSpPr>
          <p:spPr bwMode="auto">
            <a:xfrm>
              <a:off x="0" y="6453336"/>
              <a:ext cx="611188" cy="40466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714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fld id="{B6535939-1A7B-AE4D-A0E3-E82652A3CA2F}" type="slidenum">
                <a:rPr lang="nl-NL" sz="1200" smtClean="0">
                  <a:solidFill>
                    <a:srgbClr val="FFFFFF"/>
                  </a:solidFill>
                  <a:latin typeface="Calibri" charset="0"/>
                  <a:cs typeface="Calibri" charset="0"/>
                </a:rPr>
                <a:pPr eaLnBrk="1" hangingPunct="1">
                  <a:spcBef>
                    <a:spcPct val="20000"/>
                  </a:spcBef>
                </a:pPr>
                <a:t>5</a:t>
              </a:fld>
              <a:endParaRPr lang="nl-NL" sz="1200" dirty="0">
                <a:solidFill>
                  <a:srgbClr val="FFFFFF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8" name="Footer Placeholder 2"/>
            <p:cNvSpPr txBox="1">
              <a:spLocks/>
            </p:cNvSpPr>
            <p:nvPr/>
          </p:nvSpPr>
          <p:spPr bwMode="auto">
            <a:xfrm>
              <a:off x="611188" y="6414797"/>
              <a:ext cx="4752975" cy="44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Spiritual Care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and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Planetary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Health </a:t>
              </a:r>
            </a:p>
          </p:txBody>
        </p:sp>
      </p:grpSp>
      <p:sp>
        <p:nvSpPr>
          <p:cNvPr id="12" name="Titel 1"/>
          <p:cNvSpPr txBox="1">
            <a:spLocks/>
          </p:cNvSpPr>
          <p:nvPr/>
        </p:nvSpPr>
        <p:spPr>
          <a:xfrm>
            <a:off x="4228894" y="116632"/>
            <a:ext cx="4752850" cy="1080000"/>
          </a:xfrm>
          <a:prstGeom prst="rect">
            <a:avLst/>
          </a:prstGeom>
          <a:solidFill>
            <a:srgbClr val="0089CF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kern="1200" cap="all" baseline="0">
                <a:solidFill>
                  <a:schemeClr val="bg1"/>
                </a:solidFill>
                <a:latin typeface="Calibri"/>
                <a:ea typeface="ＭＳ Ｐゴシック" charset="-128"/>
                <a:cs typeface="Arial Narrow Bold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9pPr>
          </a:lstStyle>
          <a:p>
            <a:pPr algn="ctr"/>
            <a:r>
              <a:rPr lang="en-US" dirty="0"/>
              <a:t>Introduction</a:t>
            </a:r>
          </a:p>
        </p:txBody>
      </p:sp>
      <p:sp>
        <p:nvSpPr>
          <p:cNvPr id="11" name="Driehoekje"/>
          <p:cNvSpPr/>
          <p:nvPr/>
        </p:nvSpPr>
        <p:spPr>
          <a:xfrm flipV="1">
            <a:off x="4738930" y="1195200"/>
            <a:ext cx="192087" cy="107951"/>
          </a:xfrm>
          <a:prstGeom prst="triangle">
            <a:avLst/>
          </a:prstGeom>
          <a:solidFill>
            <a:srgbClr val="0089CF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9776586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283968" y="1614311"/>
            <a:ext cx="4536504" cy="5127057"/>
          </a:xfrm>
        </p:spPr>
        <p:txBody>
          <a:bodyPr/>
          <a:lstStyle/>
          <a:p>
            <a:r>
              <a:rPr lang="en-US" sz="2400" dirty="0"/>
              <a:t> </a:t>
            </a:r>
          </a:p>
          <a:p>
            <a:r>
              <a:rPr lang="en-US" sz="2400" dirty="0" err="1"/>
              <a:t>Bron</a:t>
            </a:r>
            <a:r>
              <a:rPr lang="en-US" sz="2400" dirty="0"/>
              <a:t> Taylor (2010): </a:t>
            </a:r>
          </a:p>
          <a:p>
            <a:pPr marL="612900" indent="-342900">
              <a:buFont typeface="Arial" panose="020B0604020202020204" pitchFamily="34" charset="0"/>
              <a:buChar char="•"/>
            </a:pPr>
            <a:r>
              <a:rPr lang="en-US" sz="2400" dirty="0"/>
              <a:t>Green religion (or greening of religion) posits that environmentally friendly behavior is a religious obligation</a:t>
            </a:r>
          </a:p>
          <a:p>
            <a:pPr marL="612900" indent="-342900">
              <a:buFont typeface="Arial" panose="020B0604020202020204" pitchFamily="34" charset="0"/>
              <a:buChar char="•"/>
            </a:pPr>
            <a:r>
              <a:rPr lang="en-US" sz="2400" dirty="0"/>
              <a:t>Dark green religion considers nature to be sacred, imbued with intrinsic value, and worthy of reverent care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27839" b="27839"/>
          <a:stretch/>
        </p:blipFill>
        <p:spPr>
          <a:xfrm rot="5400000">
            <a:off x="-1402556" y="1402556"/>
            <a:ext cx="6858000" cy="4052888"/>
          </a:xfrm>
        </p:spPr>
      </p:pic>
      <p:grpSp>
        <p:nvGrpSpPr>
          <p:cNvPr id="6" name="Groeperen 19"/>
          <p:cNvGrpSpPr>
            <a:grpSpLocks/>
          </p:cNvGrpSpPr>
          <p:nvPr/>
        </p:nvGrpSpPr>
        <p:grpSpPr bwMode="auto">
          <a:xfrm>
            <a:off x="2" y="6415088"/>
            <a:ext cx="5364163" cy="442912"/>
            <a:chOff x="0" y="6414797"/>
            <a:chExt cx="5364163" cy="443204"/>
          </a:xfrm>
        </p:grpSpPr>
        <p:sp>
          <p:nvSpPr>
            <p:cNvPr id="7" name="Slide Number Placeholder 3"/>
            <p:cNvSpPr txBox="1">
              <a:spLocks/>
            </p:cNvSpPr>
            <p:nvPr/>
          </p:nvSpPr>
          <p:spPr bwMode="auto">
            <a:xfrm>
              <a:off x="0" y="6453336"/>
              <a:ext cx="611188" cy="40466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714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fld id="{B6535939-1A7B-AE4D-A0E3-E82652A3CA2F}" type="slidenum">
                <a:rPr lang="nl-NL" sz="1200" smtClean="0">
                  <a:solidFill>
                    <a:srgbClr val="FFFFFF"/>
                  </a:solidFill>
                  <a:latin typeface="Calibri" charset="0"/>
                  <a:cs typeface="Calibri" charset="0"/>
                </a:rPr>
                <a:pPr eaLnBrk="1" hangingPunct="1">
                  <a:spcBef>
                    <a:spcPct val="20000"/>
                  </a:spcBef>
                </a:pPr>
                <a:t>6</a:t>
              </a:fld>
              <a:endParaRPr lang="nl-NL" sz="1200" dirty="0">
                <a:solidFill>
                  <a:srgbClr val="FFFFFF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8" name="Footer Placeholder 2"/>
            <p:cNvSpPr txBox="1">
              <a:spLocks/>
            </p:cNvSpPr>
            <p:nvPr/>
          </p:nvSpPr>
          <p:spPr bwMode="auto">
            <a:xfrm>
              <a:off x="611188" y="6414797"/>
              <a:ext cx="4752975" cy="44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Spiritual Care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and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Planetary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Health </a:t>
              </a:r>
            </a:p>
          </p:txBody>
        </p:sp>
      </p:grpSp>
      <p:sp>
        <p:nvSpPr>
          <p:cNvPr id="12" name="Titel 1"/>
          <p:cNvSpPr txBox="1">
            <a:spLocks/>
          </p:cNvSpPr>
          <p:nvPr/>
        </p:nvSpPr>
        <p:spPr>
          <a:xfrm>
            <a:off x="4228894" y="116632"/>
            <a:ext cx="4752850" cy="1080000"/>
          </a:xfrm>
          <a:prstGeom prst="rect">
            <a:avLst/>
          </a:prstGeom>
          <a:solidFill>
            <a:srgbClr val="0089CF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kern="1200" cap="all" baseline="0">
                <a:solidFill>
                  <a:schemeClr val="bg1"/>
                </a:solidFill>
                <a:latin typeface="Calibri"/>
                <a:ea typeface="ＭＳ Ｐゴシック" charset="-128"/>
                <a:cs typeface="Arial Narrow Bold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9pPr>
          </a:lstStyle>
          <a:p>
            <a:pPr algn="ctr"/>
            <a:r>
              <a:rPr lang="en-US" dirty="0"/>
              <a:t>Dark Green Religion</a:t>
            </a:r>
          </a:p>
        </p:txBody>
      </p:sp>
      <p:sp>
        <p:nvSpPr>
          <p:cNvPr id="11" name="Driehoekje"/>
          <p:cNvSpPr/>
          <p:nvPr/>
        </p:nvSpPr>
        <p:spPr>
          <a:xfrm flipV="1">
            <a:off x="4738930" y="1195200"/>
            <a:ext cx="192087" cy="107951"/>
          </a:xfrm>
          <a:prstGeom prst="triangle">
            <a:avLst/>
          </a:prstGeom>
          <a:solidFill>
            <a:srgbClr val="0089CF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4710183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283968" y="1614311"/>
            <a:ext cx="4536504" cy="5127057"/>
          </a:xfrm>
        </p:spPr>
        <p:txBody>
          <a:bodyPr/>
          <a:lstStyle/>
          <a:p>
            <a:r>
              <a:rPr lang="en-US" sz="2400" dirty="0"/>
              <a:t> Dark green religion: </a:t>
            </a:r>
          </a:p>
          <a:p>
            <a:pPr marL="612900" indent="-342900">
              <a:buFont typeface="Arial" panose="020B0604020202020204" pitchFamily="34" charset="0"/>
              <a:buChar char="•"/>
            </a:pPr>
            <a:r>
              <a:rPr lang="en-US" sz="2400" dirty="0"/>
              <a:t>Flowing from a deep sense of belonging to and connectedness in nature</a:t>
            </a:r>
          </a:p>
          <a:p>
            <a:pPr marL="612900" indent="-342900">
              <a:buFont typeface="Arial" panose="020B0604020202020204" pitchFamily="34" charset="0"/>
              <a:buChar char="•"/>
            </a:pPr>
            <a:r>
              <a:rPr lang="en-US" sz="2400" dirty="0"/>
              <a:t>Perceiving the earth and its living systems to be sacred and interconnected</a:t>
            </a:r>
          </a:p>
          <a:p>
            <a:pPr marL="612900" indent="-342900">
              <a:buFont typeface="Arial" panose="020B0604020202020204" pitchFamily="34" charset="0"/>
              <a:buChar char="•"/>
            </a:pPr>
            <a:r>
              <a:rPr lang="en-US" sz="2400" dirty="0"/>
              <a:t>Biocentric/</a:t>
            </a:r>
            <a:r>
              <a:rPr lang="en-US" sz="2400" dirty="0" err="1"/>
              <a:t>ecocentric</a:t>
            </a:r>
            <a:r>
              <a:rPr lang="en-US" sz="2400" dirty="0"/>
              <a:t>, considering all species to be intrinsically valuable</a:t>
            </a:r>
          </a:p>
          <a:p>
            <a:pPr marL="612900" indent="-342900">
              <a:buFont typeface="Arial" panose="020B0604020202020204" pitchFamily="34" charset="0"/>
              <a:buChar char="•"/>
            </a:pPr>
            <a:r>
              <a:rPr lang="en-US" sz="2400" dirty="0"/>
              <a:t>Cosmic humility and a corresponding critique of human moral superiority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27839" b="27839"/>
          <a:stretch/>
        </p:blipFill>
        <p:spPr>
          <a:xfrm rot="5400000">
            <a:off x="-1402556" y="1402556"/>
            <a:ext cx="6858000" cy="4052888"/>
          </a:xfrm>
        </p:spPr>
      </p:pic>
      <p:grpSp>
        <p:nvGrpSpPr>
          <p:cNvPr id="6" name="Groeperen 19"/>
          <p:cNvGrpSpPr>
            <a:grpSpLocks/>
          </p:cNvGrpSpPr>
          <p:nvPr/>
        </p:nvGrpSpPr>
        <p:grpSpPr bwMode="auto">
          <a:xfrm>
            <a:off x="2" y="6415088"/>
            <a:ext cx="5364163" cy="442912"/>
            <a:chOff x="0" y="6414797"/>
            <a:chExt cx="5364163" cy="443204"/>
          </a:xfrm>
        </p:grpSpPr>
        <p:sp>
          <p:nvSpPr>
            <p:cNvPr id="7" name="Slide Number Placeholder 3"/>
            <p:cNvSpPr txBox="1">
              <a:spLocks/>
            </p:cNvSpPr>
            <p:nvPr/>
          </p:nvSpPr>
          <p:spPr bwMode="auto">
            <a:xfrm>
              <a:off x="0" y="6453336"/>
              <a:ext cx="611188" cy="40466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714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fld id="{B6535939-1A7B-AE4D-A0E3-E82652A3CA2F}" type="slidenum">
                <a:rPr lang="nl-NL" sz="1200" smtClean="0">
                  <a:solidFill>
                    <a:srgbClr val="FFFFFF"/>
                  </a:solidFill>
                  <a:latin typeface="Calibri" charset="0"/>
                  <a:cs typeface="Calibri" charset="0"/>
                </a:rPr>
                <a:pPr eaLnBrk="1" hangingPunct="1">
                  <a:spcBef>
                    <a:spcPct val="20000"/>
                  </a:spcBef>
                </a:pPr>
                <a:t>7</a:t>
              </a:fld>
              <a:endParaRPr lang="nl-NL" sz="1200" dirty="0">
                <a:solidFill>
                  <a:srgbClr val="FFFFFF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8" name="Footer Placeholder 2"/>
            <p:cNvSpPr txBox="1">
              <a:spLocks/>
            </p:cNvSpPr>
            <p:nvPr/>
          </p:nvSpPr>
          <p:spPr bwMode="auto">
            <a:xfrm>
              <a:off x="611188" y="6414797"/>
              <a:ext cx="4752975" cy="44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Spiritual Care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and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Planetary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Health </a:t>
              </a:r>
            </a:p>
          </p:txBody>
        </p:sp>
      </p:grpSp>
      <p:sp>
        <p:nvSpPr>
          <p:cNvPr id="12" name="Titel 1"/>
          <p:cNvSpPr txBox="1">
            <a:spLocks/>
          </p:cNvSpPr>
          <p:nvPr/>
        </p:nvSpPr>
        <p:spPr>
          <a:xfrm>
            <a:off x="4228894" y="116632"/>
            <a:ext cx="4752850" cy="1080000"/>
          </a:xfrm>
          <a:prstGeom prst="rect">
            <a:avLst/>
          </a:prstGeom>
          <a:solidFill>
            <a:srgbClr val="0089CF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kern="1200" cap="all" baseline="0">
                <a:solidFill>
                  <a:schemeClr val="bg1"/>
                </a:solidFill>
                <a:latin typeface="Calibri"/>
                <a:ea typeface="ＭＳ Ｐゴシック" charset="-128"/>
                <a:cs typeface="Arial Narrow Bold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9pPr>
          </a:lstStyle>
          <a:p>
            <a:pPr algn="ctr"/>
            <a:r>
              <a:rPr lang="en-US" dirty="0"/>
              <a:t>Dark Green Religion</a:t>
            </a:r>
          </a:p>
        </p:txBody>
      </p:sp>
      <p:sp>
        <p:nvSpPr>
          <p:cNvPr id="11" name="Driehoekje"/>
          <p:cNvSpPr/>
          <p:nvPr/>
        </p:nvSpPr>
        <p:spPr>
          <a:xfrm flipV="1">
            <a:off x="4738930" y="1195200"/>
            <a:ext cx="192087" cy="107951"/>
          </a:xfrm>
          <a:prstGeom prst="triangle">
            <a:avLst/>
          </a:prstGeom>
          <a:solidFill>
            <a:srgbClr val="0089CF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8244177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337067" y="1292617"/>
            <a:ext cx="4536504" cy="5127057"/>
          </a:xfrm>
        </p:spPr>
        <p:txBody>
          <a:bodyPr/>
          <a:lstStyle/>
          <a:p>
            <a:pPr marL="61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612900" indent="-342900">
              <a:buFont typeface="Wingdings" panose="05000000000000000000" pitchFamily="2" charset="2"/>
              <a:buChar char="Ø"/>
            </a:pPr>
            <a:r>
              <a:rPr lang="en-US" sz="2000" dirty="0"/>
              <a:t>How can spiritual care support people in facing the existential challenge of local and global ecological crises?</a:t>
            </a:r>
          </a:p>
          <a:p>
            <a:pPr marL="61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612900" indent="-342900">
              <a:buFont typeface="Wingdings" panose="05000000000000000000" pitchFamily="2" charset="2"/>
              <a:buChar char="Ø"/>
            </a:pPr>
            <a:r>
              <a:rPr lang="en-US" sz="2000" dirty="0"/>
              <a:t>Is it the task of spiritual care givers to critically reflect on the anthropocentric elements in their worldview and explore alternatives?</a:t>
            </a:r>
          </a:p>
          <a:p>
            <a:endParaRPr lang="en-US" sz="2000" dirty="0"/>
          </a:p>
          <a:p>
            <a:pPr marL="612900" indent="-342900">
              <a:buFont typeface="Wingdings" panose="05000000000000000000" pitchFamily="2" charset="2"/>
              <a:buChar char="Ø"/>
            </a:pPr>
            <a:r>
              <a:rPr lang="en-US" sz="2000" dirty="0"/>
              <a:t>Do spiritual care givers have a responsibility when it comes to balancing the needs and capacities of human earthlings with those of the ecological whole?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10602" b="10602"/>
          <a:stretch/>
        </p:blipFill>
        <p:spPr>
          <a:xfrm rot="5400000">
            <a:off x="-1402556" y="1402556"/>
            <a:ext cx="6858000" cy="4052888"/>
          </a:xfrm>
        </p:spPr>
      </p:pic>
      <p:grpSp>
        <p:nvGrpSpPr>
          <p:cNvPr id="6" name="Groeperen 19"/>
          <p:cNvGrpSpPr>
            <a:grpSpLocks/>
          </p:cNvGrpSpPr>
          <p:nvPr/>
        </p:nvGrpSpPr>
        <p:grpSpPr bwMode="auto">
          <a:xfrm>
            <a:off x="2" y="6415088"/>
            <a:ext cx="5364163" cy="442912"/>
            <a:chOff x="0" y="6414797"/>
            <a:chExt cx="5364163" cy="443204"/>
          </a:xfrm>
        </p:grpSpPr>
        <p:sp>
          <p:nvSpPr>
            <p:cNvPr id="7" name="Slide Number Placeholder 3"/>
            <p:cNvSpPr txBox="1">
              <a:spLocks/>
            </p:cNvSpPr>
            <p:nvPr/>
          </p:nvSpPr>
          <p:spPr bwMode="auto">
            <a:xfrm>
              <a:off x="0" y="6453336"/>
              <a:ext cx="611188" cy="40466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714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fld id="{B6535939-1A7B-AE4D-A0E3-E82652A3CA2F}" type="slidenum">
                <a:rPr lang="nl-NL" sz="1200" smtClean="0">
                  <a:solidFill>
                    <a:srgbClr val="FFFFFF"/>
                  </a:solidFill>
                  <a:latin typeface="Calibri" charset="0"/>
                  <a:cs typeface="Calibri" charset="0"/>
                </a:rPr>
                <a:pPr eaLnBrk="1" hangingPunct="1">
                  <a:spcBef>
                    <a:spcPct val="20000"/>
                  </a:spcBef>
                </a:pPr>
                <a:t>8</a:t>
              </a:fld>
              <a:endParaRPr lang="nl-NL" sz="1200" dirty="0">
                <a:solidFill>
                  <a:srgbClr val="FFFFFF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8" name="Footer Placeholder 2"/>
            <p:cNvSpPr txBox="1">
              <a:spLocks/>
            </p:cNvSpPr>
            <p:nvPr/>
          </p:nvSpPr>
          <p:spPr bwMode="auto">
            <a:xfrm>
              <a:off x="611188" y="6414797"/>
              <a:ext cx="4752975" cy="44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Spiritual Care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and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Planetary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Health </a:t>
              </a:r>
            </a:p>
          </p:txBody>
        </p:sp>
      </p:grpSp>
      <p:sp>
        <p:nvSpPr>
          <p:cNvPr id="12" name="Titel 1"/>
          <p:cNvSpPr txBox="1">
            <a:spLocks/>
          </p:cNvSpPr>
          <p:nvPr/>
        </p:nvSpPr>
        <p:spPr>
          <a:xfrm>
            <a:off x="4228894" y="116632"/>
            <a:ext cx="4752850" cy="1080000"/>
          </a:xfrm>
          <a:prstGeom prst="rect">
            <a:avLst/>
          </a:prstGeom>
          <a:solidFill>
            <a:srgbClr val="0089CF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kern="1200" cap="all" baseline="0">
                <a:solidFill>
                  <a:schemeClr val="bg1"/>
                </a:solidFill>
                <a:latin typeface="Calibri"/>
                <a:ea typeface="ＭＳ Ｐゴシック" charset="-128"/>
                <a:cs typeface="Arial Narrow Bold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9pPr>
          </a:lstStyle>
          <a:p>
            <a:pPr algn="ctr"/>
            <a:r>
              <a:rPr lang="en-US" dirty="0"/>
              <a:t>Spiritual Care and Planetary health</a:t>
            </a:r>
          </a:p>
          <a:p>
            <a:pPr algn="ctr"/>
            <a:endParaRPr lang="en-US" dirty="0"/>
          </a:p>
        </p:txBody>
      </p:sp>
      <p:sp>
        <p:nvSpPr>
          <p:cNvPr id="11" name="Driehoekje"/>
          <p:cNvSpPr/>
          <p:nvPr/>
        </p:nvSpPr>
        <p:spPr>
          <a:xfrm flipV="1">
            <a:off x="4738930" y="1195200"/>
            <a:ext cx="192087" cy="107951"/>
          </a:xfrm>
          <a:prstGeom prst="triangle">
            <a:avLst/>
          </a:prstGeom>
          <a:solidFill>
            <a:srgbClr val="0089CF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2394918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283968" y="1181512"/>
            <a:ext cx="4536504" cy="5127057"/>
          </a:xfrm>
        </p:spPr>
        <p:txBody>
          <a:bodyPr/>
          <a:lstStyle/>
          <a:p>
            <a:pPr marL="61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61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Examples: </a:t>
            </a:r>
          </a:p>
          <a:p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612900" indent="-342900">
              <a:buFontTx/>
              <a:buChar char="-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Humanist Association (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Humanistisch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Verbond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): Climate Free Space (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Klimaatvrijplaats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) to support climate activists</a:t>
            </a:r>
          </a:p>
          <a:p>
            <a:pPr marL="612900" indent="-342900">
              <a:buFontTx/>
              <a:buChar char="-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Dominicus Church, Amsterdam City Center: monthly climate vigils to share concerns about the earth</a:t>
            </a:r>
          </a:p>
          <a:p>
            <a:pPr marL="612900" indent="-342900">
              <a:buFontTx/>
              <a:buChar char="-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Joanna Macy: Council of All Beings as a ritual process to give expression to the consciousness and grief of nonhuman entities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10602" b="10602"/>
          <a:stretch/>
        </p:blipFill>
        <p:spPr>
          <a:xfrm rot="5400000">
            <a:off x="-1402556" y="1402556"/>
            <a:ext cx="6858000" cy="4052888"/>
          </a:xfrm>
        </p:spPr>
      </p:pic>
      <p:grpSp>
        <p:nvGrpSpPr>
          <p:cNvPr id="6" name="Groeperen 19"/>
          <p:cNvGrpSpPr>
            <a:grpSpLocks/>
          </p:cNvGrpSpPr>
          <p:nvPr/>
        </p:nvGrpSpPr>
        <p:grpSpPr bwMode="auto">
          <a:xfrm>
            <a:off x="2" y="6415088"/>
            <a:ext cx="5364163" cy="442912"/>
            <a:chOff x="0" y="6414797"/>
            <a:chExt cx="5364163" cy="443204"/>
          </a:xfrm>
        </p:grpSpPr>
        <p:sp>
          <p:nvSpPr>
            <p:cNvPr id="7" name="Slide Number Placeholder 3"/>
            <p:cNvSpPr txBox="1">
              <a:spLocks/>
            </p:cNvSpPr>
            <p:nvPr/>
          </p:nvSpPr>
          <p:spPr bwMode="auto">
            <a:xfrm>
              <a:off x="0" y="6453336"/>
              <a:ext cx="611188" cy="40466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714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fld id="{B6535939-1A7B-AE4D-A0E3-E82652A3CA2F}" type="slidenum">
                <a:rPr lang="nl-NL" sz="1200" smtClean="0">
                  <a:solidFill>
                    <a:srgbClr val="FFFFFF"/>
                  </a:solidFill>
                  <a:latin typeface="Calibri" charset="0"/>
                  <a:cs typeface="Calibri" charset="0"/>
                </a:rPr>
                <a:pPr eaLnBrk="1" hangingPunct="1">
                  <a:spcBef>
                    <a:spcPct val="20000"/>
                  </a:spcBef>
                </a:pPr>
                <a:t>9</a:t>
              </a:fld>
              <a:endParaRPr lang="nl-NL" sz="1200" dirty="0">
                <a:solidFill>
                  <a:srgbClr val="FFFFFF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8" name="Footer Placeholder 2"/>
            <p:cNvSpPr txBox="1">
              <a:spLocks/>
            </p:cNvSpPr>
            <p:nvPr/>
          </p:nvSpPr>
          <p:spPr bwMode="auto">
            <a:xfrm>
              <a:off x="611188" y="6414797"/>
              <a:ext cx="4752975" cy="44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Spiritual Care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and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</a:t>
              </a:r>
              <a:r>
                <a:rPr lang="nl-NL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Planetary</a:t>
              </a:r>
              <a:r>
                <a:rPr lang="nl-NL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 Health </a:t>
              </a:r>
            </a:p>
          </p:txBody>
        </p:sp>
      </p:grpSp>
      <p:sp>
        <p:nvSpPr>
          <p:cNvPr id="12" name="Titel 1"/>
          <p:cNvSpPr txBox="1">
            <a:spLocks/>
          </p:cNvSpPr>
          <p:nvPr/>
        </p:nvSpPr>
        <p:spPr>
          <a:xfrm>
            <a:off x="4228894" y="116632"/>
            <a:ext cx="4752850" cy="1080000"/>
          </a:xfrm>
          <a:prstGeom prst="rect">
            <a:avLst/>
          </a:prstGeom>
          <a:solidFill>
            <a:srgbClr val="0089CF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kern="1200" cap="all" baseline="0">
                <a:solidFill>
                  <a:schemeClr val="bg1"/>
                </a:solidFill>
                <a:latin typeface="Calibri"/>
                <a:ea typeface="ＭＳ Ｐゴシック" charset="-128"/>
                <a:cs typeface="Arial Narrow Bold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9pPr>
          </a:lstStyle>
          <a:p>
            <a:pPr algn="ctr"/>
            <a:r>
              <a:rPr lang="en-US" dirty="0"/>
              <a:t>Spiritual Care and </a:t>
            </a:r>
            <a:r>
              <a:rPr lang="en-US"/>
              <a:t>planetary Health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1" name="Driehoekje"/>
          <p:cNvSpPr/>
          <p:nvPr/>
        </p:nvSpPr>
        <p:spPr>
          <a:xfrm flipV="1">
            <a:off x="4738930" y="1195200"/>
            <a:ext cx="192087" cy="107951"/>
          </a:xfrm>
          <a:prstGeom prst="triangle">
            <a:avLst/>
          </a:prstGeom>
          <a:solidFill>
            <a:srgbClr val="0089CF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8799950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VU 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P_templateEN_april2018_v1" id="{896ECA8F-89A9-DA4E-90E0-90D86E379EDB}" vid="{D88229AA-1494-E34E-A8F6-883695E1D978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PPP_templateEN_april2018</Template>
  <TotalTime>472</TotalTime>
  <Words>538</Words>
  <Application>Microsoft Office PowerPoint</Application>
  <PresentationFormat>On-screen Show (4:3)</PresentationFormat>
  <Paragraphs>75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Narrow Bold</vt:lpstr>
      <vt:lpstr>Calibri</vt:lpstr>
      <vt:lpstr>Lucida Grande</vt:lpstr>
      <vt:lpstr>Symbol</vt:lpstr>
      <vt:lpstr>Wingdings</vt:lpstr>
      <vt:lpstr>VU 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Alma, H.A. (Hans)</dc:creator>
  <cp:lastModifiedBy>Christin Hutubessy</cp:lastModifiedBy>
  <cp:revision>4</cp:revision>
  <cp:lastPrinted>2011-04-28T21:53:15Z</cp:lastPrinted>
  <dcterms:created xsi:type="dcterms:W3CDTF">2023-03-27T07:18:28Z</dcterms:created>
  <dcterms:modified xsi:type="dcterms:W3CDTF">2023-10-26T12:37:44Z</dcterms:modified>
</cp:coreProperties>
</file>