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2" r:id="rId4"/>
  </p:sldMasterIdLst>
  <p:notesMasterIdLst>
    <p:notesMasterId r:id="rId17"/>
  </p:notesMasterIdLst>
  <p:handoutMasterIdLst>
    <p:handoutMasterId r:id="rId18"/>
  </p:handoutMasterIdLst>
  <p:sldIdLst>
    <p:sldId id="393" r:id="rId5"/>
    <p:sldId id="391" r:id="rId6"/>
    <p:sldId id="394" r:id="rId7"/>
    <p:sldId id="520" r:id="rId8"/>
    <p:sldId id="378" r:id="rId9"/>
    <p:sldId id="516" r:id="rId10"/>
    <p:sldId id="356" r:id="rId11"/>
    <p:sldId id="364" r:id="rId12"/>
    <p:sldId id="363" r:id="rId13"/>
    <p:sldId id="389" r:id="rId14"/>
    <p:sldId id="392" r:id="rId15"/>
    <p:sldId id="382" r:id="rId1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om, M. (Mariken)" initials="BM(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60A9"/>
    <a:srgbClr val="122774"/>
    <a:srgbClr val="008000"/>
    <a:srgbClr val="00CC99"/>
    <a:srgbClr val="FFFFFF"/>
    <a:srgbClr val="005C00"/>
    <a:srgbClr val="00655B"/>
    <a:srgbClr val="23A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AC997D-91D6-4328-9A30-0ABF6A80FA5D}" v="30" dt="2023-12-01T15:23:56.1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9601" autoAdjust="0"/>
  </p:normalViewPr>
  <p:slideViewPr>
    <p:cSldViewPr snapToGrid="0">
      <p:cViewPr varScale="1">
        <p:scale>
          <a:sx n="56" d="100"/>
          <a:sy n="56" d="100"/>
        </p:scale>
        <p:origin x="142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32" d="100"/>
          <a:sy n="32" d="100"/>
        </p:scale>
        <p:origin x="2132" y="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53160218-9E10-4390-8755-ABB83FFEDE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E2BD8FD-BB67-4E68-BA74-6C457E48B64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69CD7275-1394-493B-951B-71B887E57B3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31BDF1BB-0D60-44CA-ABB3-F38DEDBD016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0DB7F65-8DFF-4263-9C15-37479D9294DA}" type="slidenum">
              <a:rPr lang="fr-FR" altLang="nl-NL"/>
              <a:pPr>
                <a:defRPr/>
              </a:pPr>
              <a:t>‹#›</a:t>
            </a:fld>
            <a:endParaRPr lang="fr-FR" altLang="nl-NL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562C5DA5-0B4A-4F0C-A47B-8CC6548EC9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AF078825-9376-48BA-A637-D34CD9C1227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04ACEDE9-1651-4947-B9C6-2E3B42631AE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1" name="Rectangle 5">
            <a:extLst>
              <a:ext uri="{FF2B5EF4-FFF2-40B4-BE49-F238E27FC236}">
                <a16:creationId xmlns:a16="http://schemas.microsoft.com/office/drawing/2014/main" id="{DB432AE7-0AF8-4938-8A56-BB67EE59FCA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96262" name="Rectangle 6">
            <a:extLst>
              <a:ext uri="{FF2B5EF4-FFF2-40B4-BE49-F238E27FC236}">
                <a16:creationId xmlns:a16="http://schemas.microsoft.com/office/drawing/2014/main" id="{4771209C-0A19-42FB-BF74-4F2C70CD5C7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6263" name="Rectangle 7">
            <a:extLst>
              <a:ext uri="{FF2B5EF4-FFF2-40B4-BE49-F238E27FC236}">
                <a16:creationId xmlns:a16="http://schemas.microsoft.com/office/drawing/2014/main" id="{C53B2D27-43EA-43D3-8A9C-1A3C863D62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00B6FC-FA42-4BBD-B40C-BEDD017A8BE4}" type="slidenum">
              <a:rPr lang="fr-FR" altLang="nl-NL"/>
              <a:pPr>
                <a:defRPr/>
              </a:pPr>
              <a:t>‹#›</a:t>
            </a:fld>
            <a:endParaRPr lang="fr-FR" alt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84E4CEB9-7A4B-41AC-A5B9-256097584FE6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>
              <a:extLst>
                <a:ext uri="{FF2B5EF4-FFF2-40B4-BE49-F238E27FC236}">
                  <a16:creationId xmlns:a16="http://schemas.microsoft.com/office/drawing/2014/main" id="{F87A9145-BB21-430B-8B2E-DBB5EEA5A560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>
              <a:extLst>
                <a:ext uri="{FF2B5EF4-FFF2-40B4-BE49-F238E27FC236}">
                  <a16:creationId xmlns:a16="http://schemas.microsoft.com/office/drawing/2014/main" id="{BA5CF9DA-169C-462A-9A16-D552BEBB7B18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>
              <a:extLst>
                <a:ext uri="{FF2B5EF4-FFF2-40B4-BE49-F238E27FC236}">
                  <a16:creationId xmlns:a16="http://schemas.microsoft.com/office/drawing/2014/main" id="{3CCB10AA-94E2-4106-A76E-61625B10F488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>
              <a:extLst>
                <a:ext uri="{FF2B5EF4-FFF2-40B4-BE49-F238E27FC236}">
                  <a16:creationId xmlns:a16="http://schemas.microsoft.com/office/drawing/2014/main" id="{64C65A1B-45CC-49EC-8A37-110423F2E4E0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>
              <a:extLst>
                <a:ext uri="{FF2B5EF4-FFF2-40B4-BE49-F238E27FC236}">
                  <a16:creationId xmlns:a16="http://schemas.microsoft.com/office/drawing/2014/main" id="{EEAEF6B3-2C28-41F1-AE41-0FB14461082B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>
              <a:extLst>
                <a:ext uri="{FF2B5EF4-FFF2-40B4-BE49-F238E27FC236}">
                  <a16:creationId xmlns:a16="http://schemas.microsoft.com/office/drawing/2014/main" id="{E885173C-1782-4722-A9A1-529C4F5EAB09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>
              <a:extLst>
                <a:ext uri="{FF2B5EF4-FFF2-40B4-BE49-F238E27FC236}">
                  <a16:creationId xmlns:a16="http://schemas.microsoft.com/office/drawing/2014/main" id="{297AFB48-EAB4-4A4A-8C00-61EDE304FACD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>
              <a:extLst>
                <a:ext uri="{FF2B5EF4-FFF2-40B4-BE49-F238E27FC236}">
                  <a16:creationId xmlns:a16="http://schemas.microsoft.com/office/drawing/2014/main" id="{F9080492-DE18-4A1C-9060-464F36764555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>
              <a:extLst>
                <a:ext uri="{FF2B5EF4-FFF2-40B4-BE49-F238E27FC236}">
                  <a16:creationId xmlns:a16="http://schemas.microsoft.com/office/drawing/2014/main" id="{96F50671-9DFB-4C6C-B64C-6D1E9436306F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>
              <a:extLst>
                <a:ext uri="{FF2B5EF4-FFF2-40B4-BE49-F238E27FC236}">
                  <a16:creationId xmlns:a16="http://schemas.microsoft.com/office/drawing/2014/main" id="{11620A2C-A8FA-466E-86AB-6B89411DC991}"/>
                </a:ext>
              </a:extLst>
            </p:cNvPr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8DE8C741-6157-49C6-A2E8-31461B4A8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AEED070-076B-41D2-89C5-01EB3BB35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234BE9F3-A130-4227-9C56-365279A3F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FA2C-2E7C-4BC7-B158-A10B7EB64ACF}" type="slidenum">
              <a:rPr lang="fr-FR" altLang="nl-NL"/>
              <a:pPr>
                <a:defRPr/>
              </a:pPr>
              <a:t>‹#›</a:t>
            </a:fld>
            <a:endParaRPr lang="fr-FR" altLang="nl-NL" dirty="0"/>
          </a:p>
        </p:txBody>
      </p:sp>
    </p:spTree>
    <p:extLst>
      <p:ext uri="{BB962C8B-B14F-4D97-AF65-F5344CB8AC3E}">
        <p14:creationId xmlns:p14="http://schemas.microsoft.com/office/powerpoint/2010/main" val="94387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F0A20-8AA1-4930-B62C-CD221A957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869E-1054-411D-81CC-A4A7D86AB25D}" type="datetimeFigureOut">
              <a:rPr lang="nl-NL"/>
              <a:pPr>
                <a:defRPr/>
              </a:pPr>
              <a:t>4-12-2023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52F92-FE09-4FD7-BF7E-B44F0CC8F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4F65E-2E2B-4C46-BF25-39637EB46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8C95-FC7E-4A95-81DA-7161FEF3883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5472843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>
            <a:extLst>
              <a:ext uri="{FF2B5EF4-FFF2-40B4-BE49-F238E27FC236}">
                <a16:creationId xmlns:a16="http://schemas.microsoft.com/office/drawing/2014/main" id="{584CABDB-DC1F-4624-B240-F392D6B32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nl-NL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1">
            <a:extLst>
              <a:ext uri="{FF2B5EF4-FFF2-40B4-BE49-F238E27FC236}">
                <a16:creationId xmlns:a16="http://schemas.microsoft.com/office/drawing/2014/main" id="{F504183F-2583-4B40-B423-C03C4AF6B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nl-NL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  <a:endParaRPr lang="en-US" altLang="nl-NL">
              <a:solidFill>
                <a:srgbClr val="C0E474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B8F5F1B-0BEE-40B6-AEB0-E6F059DD4EC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55F81-E398-4F26-B7FA-D04B694E22B7}" type="datetimeFigureOut">
              <a:rPr lang="nl-NL"/>
              <a:pPr>
                <a:defRPr/>
              </a:pPr>
              <a:t>4-12-2023</a:t>
            </a:fld>
            <a:endParaRPr lang="nl-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AB92FAC-1BD7-4DFE-9464-C62AF104753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526955C-F3D6-41B6-AD1A-6C7F3844E77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AFBF4-6598-4C01-928D-9444A950B9B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509350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A0222-BCF5-4CAE-87C2-EE8B12145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1C591-17AB-4511-8B25-C5204A7C5D9C}" type="datetimeFigureOut">
              <a:rPr lang="nl-NL"/>
              <a:pPr>
                <a:defRPr/>
              </a:pPr>
              <a:t>4-12-2023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3AD49-1759-476F-B00C-A0B6D99BA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7CC66-70A7-485F-97D3-DB176C03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D61B1-C406-4FFF-9060-D4ED84F1C21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344043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>
            <a:extLst>
              <a:ext uri="{FF2B5EF4-FFF2-40B4-BE49-F238E27FC236}">
                <a16:creationId xmlns:a16="http://schemas.microsoft.com/office/drawing/2014/main" id="{E915A94D-4E45-4643-8C67-720FD7B30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nl-NL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B78B1257-79B6-49F5-A82D-14B45AA31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nl-NL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92FE1D5-34FD-4A8F-8936-C7F971B3EE7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7BCCF-ED66-4F6A-82D6-BCA4C1552C02}" type="datetimeFigureOut">
              <a:rPr lang="nl-NL"/>
              <a:pPr>
                <a:defRPr/>
              </a:pPr>
              <a:t>4-12-2023</a:t>
            </a:fld>
            <a:endParaRPr lang="nl-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871FF89-E498-4F46-8ADC-EAF8472F5A2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1510DBD-47AC-458D-B315-3D574E4F45E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B1BDC-1497-4A33-A431-277F214C83A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3524862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65448E-7FF3-4FF4-9516-68346066EC5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33D01-6F60-4E8A-97C6-D460FC99D8C2}" type="datetimeFigureOut">
              <a:rPr lang="nl-NL"/>
              <a:pPr>
                <a:defRPr/>
              </a:pPr>
              <a:t>4-12-2023</a:t>
            </a:fld>
            <a:endParaRPr 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79FAF55-AF02-4AD6-91E0-3C33B3874BA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385A29A-17E5-4A72-8BAC-8FD4E16C019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EBD0D-0FA3-476B-9192-B10A60A189C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516601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28A35-5782-4478-BAAC-FC09D4DA1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4DA9F-193B-4392-8663-D3E63E47CE05}" type="datetimeFigureOut">
              <a:rPr lang="nl-NL"/>
              <a:pPr>
                <a:defRPr/>
              </a:pPr>
              <a:t>4-12-2023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9CB74-6C79-4F69-8385-4281675D1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41C05-84B2-43EE-844E-A442348FF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04270-EFBC-499F-97DF-F24C48565C0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0223658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7E674-8A03-4EDF-AFED-756D6468F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07F3C-4BA3-4EBF-BBA8-D17737D9B4DD}" type="datetimeFigureOut">
              <a:rPr lang="nl-NL"/>
              <a:pPr>
                <a:defRPr/>
              </a:pPr>
              <a:t>4-12-2023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B8F99-3777-48CD-AC36-25F7AED3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22A58-1246-46D3-9A1A-1FF148DDF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02D47-0F2E-4B2B-B9FD-BD2C3D85464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5448790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 (standaar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911425" y="1628800"/>
            <a:ext cx="10849204" cy="4464496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3600" b="0" baseline="0">
                <a:solidFill>
                  <a:srgbClr val="6E6E6E"/>
                </a:solidFill>
              </a:defRPr>
            </a:lvl1pPr>
            <a:lvl2pPr>
              <a:defRPr sz="2200">
                <a:solidFill>
                  <a:schemeClr val="bg1"/>
                </a:solidFill>
              </a:defRPr>
            </a:lvl2pPr>
            <a:lvl3pPr>
              <a:defRPr sz="2200">
                <a:solidFill>
                  <a:schemeClr val="bg1"/>
                </a:solidFill>
              </a:defRPr>
            </a:lvl3pPr>
            <a:lvl4pPr>
              <a:defRPr sz="2200">
                <a:solidFill>
                  <a:schemeClr val="bg1"/>
                </a:solidFill>
              </a:defRPr>
            </a:lvl4pPr>
            <a:lvl5pPr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912491" y="476672"/>
            <a:ext cx="9407979" cy="66172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algn="l">
              <a:defRPr sz="4000" b="1" i="0" cap="all" spc="40" baseline="0">
                <a:solidFill>
                  <a:srgbClr val="009FDA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ianummer 10">
            <a:extLst>
              <a:ext uri="{FF2B5EF4-FFF2-40B4-BE49-F238E27FC236}">
                <a16:creationId xmlns:a16="http://schemas.microsoft.com/office/drawing/2014/main" id="{9607DFF7-07F6-4E55-A1E7-1ABC81A024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15588" y="6480175"/>
            <a:ext cx="1441450" cy="215900"/>
          </a:xfrm>
        </p:spPr>
        <p:txBody>
          <a:bodyPr lIns="0" tIns="0" rIns="0" bIns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13FD7E-7A72-487F-A22E-04861B0A922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5" name="Tijdelijke aanduiding voor voettekst 9">
            <a:extLst>
              <a:ext uri="{FF2B5EF4-FFF2-40B4-BE49-F238E27FC236}">
                <a16:creationId xmlns:a16="http://schemas.microsoft.com/office/drawing/2014/main" id="{AF717502-5ACE-45BE-B7DA-CF55EEDB390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881313" y="6480175"/>
            <a:ext cx="7439025" cy="215900"/>
          </a:xfrm>
        </p:spPr>
        <p:txBody>
          <a:bodyPr lIns="0" tIns="0" rIns="0" bIns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cap="all" baseline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/>
              <a:t>LEDENPARLEMENT 10 NOVEMBER 2017</a:t>
            </a:r>
          </a:p>
        </p:txBody>
      </p:sp>
      <p:sp>
        <p:nvSpPr>
          <p:cNvPr id="6" name="Tijdelijke aanduiding voor datum 8">
            <a:extLst>
              <a:ext uri="{FF2B5EF4-FFF2-40B4-BE49-F238E27FC236}">
                <a16:creationId xmlns:a16="http://schemas.microsoft.com/office/drawing/2014/main" id="{5915C8F3-D968-4626-9C7E-3F2FA7337019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912813" y="6480175"/>
            <a:ext cx="1822450" cy="215900"/>
          </a:xfrm>
        </p:spPr>
        <p:txBody>
          <a:bodyPr wrap="none" lIns="0" tIns="0" rIns="0" bIns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cap="all" baseline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F5DBB7-FF9C-4C3F-944B-7C808D3E72E3}" type="datetime1">
              <a:rPr lang="nl-NL"/>
              <a:pPr>
                <a:defRPr/>
              </a:pPr>
              <a:t>4-12-2023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82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F61B6-2909-413A-90D0-5F1B1612C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7E06E-2E98-4560-AB42-CA257D694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2A232-984C-49D2-9320-B24F7D75B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9D8C4-D99F-432A-B53D-B889104399D2}" type="slidenum">
              <a:rPr lang="fr-FR" altLang="nl-NL"/>
              <a:pPr>
                <a:defRPr/>
              </a:pPr>
              <a:t>‹#›</a:t>
            </a:fld>
            <a:endParaRPr lang="fr-FR" altLang="nl-NL" dirty="0"/>
          </a:p>
        </p:txBody>
      </p:sp>
    </p:spTree>
    <p:extLst>
      <p:ext uri="{BB962C8B-B14F-4D97-AF65-F5344CB8AC3E}">
        <p14:creationId xmlns:p14="http://schemas.microsoft.com/office/powerpoint/2010/main" val="87444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C2132-F3F5-49C3-AB98-E33F99B70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558FE-1624-4795-9D5C-C14A6118C6FA}" type="datetimeFigureOut">
              <a:rPr lang="nl-NL"/>
              <a:pPr>
                <a:defRPr/>
              </a:pPr>
              <a:t>4-12-2023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16B61-717B-44EE-9685-DCBBC0428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6B53E-E2DA-46E2-B1FD-830F5170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7F494-5550-41CC-AACA-C5FC0A86A6B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4360912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A8990BF-AC26-4A1D-8A44-FBBF8590F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AD08E-6186-420D-9477-A4E32C2EE5DB}" type="datetimeFigureOut">
              <a:rPr lang="nl-NL"/>
              <a:pPr>
                <a:defRPr/>
              </a:pPr>
              <a:t>4-12-2023</a:t>
            </a:fld>
            <a:endParaRPr 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7FC385-8461-46B2-93D1-900CDB14F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038759-D501-41CC-B950-0804EB48F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0F2E6-D13E-462D-9522-22F068BF1C0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905735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7443F06-2AC8-48DC-9C91-0531648F3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EC57B-18B4-47C4-89D4-58776311FDC9}" type="datetimeFigureOut">
              <a:rPr lang="nl-NL"/>
              <a:pPr>
                <a:defRPr/>
              </a:pPr>
              <a:t>4-12-2023</a:t>
            </a:fld>
            <a:endParaRPr lang="nl-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A0FD41F-9BBF-4A95-B5F6-9F0D354CA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D6952E9-90D4-452A-B0F5-270D7DB57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06C3B-644E-4B98-9463-4BCC940A145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42654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1FF5E8C-99E5-4172-884C-E7483DA01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9EAAB-4002-460C-A11E-5E82E861EB32}" type="datetimeFigureOut">
              <a:rPr lang="nl-NL"/>
              <a:pPr>
                <a:defRPr/>
              </a:pPr>
              <a:t>4-12-2023</a:t>
            </a:fld>
            <a:endParaRPr lang="nl-N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1C8D1CB-FCC6-4C22-AE99-DD177BA2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5CD40F6-C79E-4186-A34D-4D0A228D9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09652-1EF9-417E-BF70-1B7B5B0B7EE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8143854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DBE314F-2970-4824-966C-F183A9885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49263-C16A-43E6-B2D8-9B51DE7CDD0A}" type="datetimeFigureOut">
              <a:rPr lang="nl-NL"/>
              <a:pPr>
                <a:defRPr/>
              </a:pPr>
              <a:t>4-12-2023</a:t>
            </a:fld>
            <a:endParaRPr lang="nl-NL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D8D8819-267B-4288-A6D7-DDF7FD258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2DA68DB-D170-44E3-A5F6-47DF62B1F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56986-7816-4375-9A56-FA5644F0E04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92096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FE9E81-E8E6-4226-990A-EB7CD6039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36C01-5F8D-4EB8-8AC0-1C7E793E5BCA}" type="datetimeFigureOut">
              <a:rPr lang="nl-NL"/>
              <a:pPr>
                <a:defRPr/>
              </a:pPr>
              <a:t>4-12-2023</a:t>
            </a:fld>
            <a:endParaRPr 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E3462F-6B40-4581-8675-8D4149503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C9EE5D-80B9-4164-96BF-327B91569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C0E24-BCD0-4EAA-8AFA-2E09CEFD9E8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791076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8D5DC8F-5B4C-4AF3-887A-1F4DE9D19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09BD6-377F-4C3D-9268-2D092488E3A1}" type="datetimeFigureOut">
              <a:rPr lang="nl-NL"/>
              <a:pPr>
                <a:defRPr/>
              </a:pPr>
              <a:t>4-12-2023</a:t>
            </a:fld>
            <a:endParaRPr 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3F4F29-078F-4E46-A723-7C2B79149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C771-FEAF-4D51-9850-5F6669D08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27146-0242-48E3-B9AC-3693F11679B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8787801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78D6AC71-68F0-4287-AE16-3A88900677C7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565C0A1-DC35-4935-B0C1-C8DEA2AAE501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B6BE19E-A411-4E76-A4C1-1D5727BB4FCB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EFB2669E-5182-4624-B893-A4DE94AD53A1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1A0453AC-950B-4966-9EA7-330134148F63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3C02CA92-3B22-4B16-95C6-78939842812B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E7EC0B1B-4256-438F-B615-E6374DA87EC2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4CD699DF-0E79-4D02-B215-50E3B73C9DB6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98BD03B0-DDD4-4B11-AEE8-F76A6173BD7D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8167D221-1A1C-44BA-808E-E4D8267C6192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A3DE0128-1C02-4474-9A09-DF0A0E5D6E2C}"/>
                </a:ext>
              </a:extLst>
            </p:cNvPr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58EAF51-674D-4E7A-A179-24C6FBB636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stijl te bewerken</a:t>
            </a:r>
            <a:endParaRPr lang="en-US" altLang="nl-NL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C8D07A50-04C9-45A6-8D8D-BA4710980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D9359-48F8-440B-87AB-FE1EF123AE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85C77D-A14D-488A-A8A3-E18E707E1C36}" type="datetimeFigureOut">
              <a:rPr lang="nl-NL"/>
              <a:pPr>
                <a:defRPr/>
              </a:pPr>
              <a:t>4-12-2023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C002C-2DB6-496D-886F-1AC68D3396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F04FA-283E-4B15-8F9B-BAE09D2B8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778315A5-017D-4EEB-81E3-124F59F97DA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9" r:id="rId1"/>
    <p:sldLayoutId id="2147484320" r:id="rId2"/>
    <p:sldLayoutId id="2147484307" r:id="rId3"/>
    <p:sldLayoutId id="2147484308" r:id="rId4"/>
    <p:sldLayoutId id="2147484309" r:id="rId5"/>
    <p:sldLayoutId id="2147484310" r:id="rId6"/>
    <p:sldLayoutId id="2147484311" r:id="rId7"/>
    <p:sldLayoutId id="2147484312" r:id="rId8"/>
    <p:sldLayoutId id="2147484313" r:id="rId9"/>
    <p:sldLayoutId id="2147484314" r:id="rId10"/>
    <p:sldLayoutId id="2147484321" r:id="rId11"/>
    <p:sldLayoutId id="2147484315" r:id="rId12"/>
    <p:sldLayoutId id="2147484322" r:id="rId13"/>
    <p:sldLayoutId id="2147484316" r:id="rId14"/>
    <p:sldLayoutId id="2147484317" r:id="rId15"/>
    <p:sldLayoutId id="2147484318" r:id="rId16"/>
    <p:sldLayoutId id="2147484323" r:id="rId1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u.nl/nl/over-de-vu/meer-over/art-of-engagemen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u.nl/en/about-vu/more-about/inappropriate-behaviour" TargetMode="External"/><Relationship Id="rId2" Type="http://schemas.openxmlformats.org/officeDocument/2006/relationships/hyperlink" Target="https://vu.nl/en/student/contact-student-guidance-and-support/confidential-counsello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>
            <a:extLst>
              <a:ext uri="{FF2B5EF4-FFF2-40B4-BE49-F238E27FC236}">
                <a16:creationId xmlns:a16="http://schemas.microsoft.com/office/drawing/2014/main" id="{A6B9AB0E-7803-4BFD-B1E9-73098CCCB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>
                <a:solidFill>
                  <a:schemeClr val="tx1"/>
                </a:solidFill>
              </a:rPr>
              <a:t>Mariken Blom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D61109-6A68-4A54-A882-426D4B16F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785" y="1633415"/>
            <a:ext cx="8672390" cy="4408611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Good morning, dear participants of the Gender network group. A short introduction of myself:</a:t>
            </a:r>
            <a:endParaRPr lang="nl-NL" sz="2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was a confidential counsellor for students (7 years)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Confidential counsellor for staff of my Department (decentral).
General student counsellor/student dean at the department student development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1359995B-9B2F-4369-86BC-D796F556F3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nl-NL" altLang="nl-NL" b="1" dirty="0"/>
              <a:t>Ombudsman </a:t>
            </a:r>
            <a:r>
              <a:rPr lang="nl-NL" altLang="nl-NL" b="1" dirty="0" err="1"/>
              <a:t>for</a:t>
            </a:r>
            <a:r>
              <a:rPr lang="nl-NL" altLang="nl-NL" b="1" dirty="0"/>
              <a:t> </a:t>
            </a:r>
            <a:r>
              <a:rPr lang="nl-NL" altLang="nl-NL" b="1" dirty="0" err="1"/>
              <a:t>students</a:t>
            </a:r>
            <a:br>
              <a:rPr lang="nl-NL" altLang="nl-NL" b="1" dirty="0"/>
            </a:br>
            <a:endParaRPr lang="nl-NL" altLang="nl-NL" sz="2200" b="1" dirty="0"/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9F73EA1C-1A87-4361-BC72-DE8D5B265A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06744" y="1676034"/>
            <a:ext cx="8596312" cy="4826366"/>
          </a:xfrm>
        </p:spPr>
        <p:txBody>
          <a:bodyPr/>
          <a:lstStyle/>
          <a:p>
            <a:pPr algn="l"/>
            <a:r>
              <a:rPr lang="en-US" b="1" i="0" dirty="0">
                <a:solidFill>
                  <a:srgbClr val="0077B3"/>
                </a:solidFill>
                <a:effectLst/>
                <a:latin typeface="Roboto" panose="02000000000000000000" pitchFamily="2" charset="0"/>
              </a:rPr>
              <a:t>As a student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You can contact the student’s ombudsman with complaints about incorrect application of legislations and regulations, about the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organisation</a:t>
            </a:r>
            <a:r>
              <a:rPr lang="en-US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, the education or about the conduct of an employee. But your complaint can also be about the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organisation</a:t>
            </a:r>
            <a:r>
              <a:rPr lang="en-US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or accessibility of the university facilities. If you feel you have been treated unreasonably, you can discuss this with the ombudsman. 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The ombudsman provides information about relevant regulations and procedures and tells you about your rights, obligations and options for resolving your problem. For example: you feel that you have been treated unreasonably by the faculty or that you have violated your rights as a student (student statute), one of your lecturers is unreachable or a thesis supervisor is not available.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Your complaint must relate to incidents that took place less than one year ago. Exceptions can be made for special cases.</a:t>
            </a:r>
          </a:p>
          <a:p>
            <a:pPr marL="0" indent="0" algn="l">
              <a:buNone/>
            </a:pPr>
            <a:endParaRPr lang="nl-NL" b="0" i="0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pPr marL="0" indent="0" eaLnBrk="1" hangingPunct="1">
              <a:buNone/>
            </a:pPr>
            <a:endParaRPr lang="nl-NL" altLang="nl-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5766DA67-4C0A-44AD-A851-4DBDA3B9F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b="1" dirty="0">
                <a:hlinkClick r:id="rId2"/>
              </a:rPr>
              <a:t>Art of Engagement at VU</a:t>
            </a:r>
            <a:endParaRPr lang="nl-NL" altLang="nl-NL" b="1" dirty="0"/>
          </a:p>
        </p:txBody>
      </p:sp>
      <p:sp>
        <p:nvSpPr>
          <p:cNvPr id="27652" name="Tekstvak 10">
            <a:extLst>
              <a:ext uri="{FF2B5EF4-FFF2-40B4-BE49-F238E27FC236}">
                <a16:creationId xmlns:a16="http://schemas.microsoft.com/office/drawing/2014/main" id="{40AA3664-20AC-487B-88A9-C00BA6289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15" y="1680308"/>
            <a:ext cx="11366623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2400" dirty="0">
                <a:solidFill>
                  <a:schemeClr val="tx1"/>
                </a:solidFill>
                <a:latin typeface="Roboto" panose="02000000000000000000" pitchFamily="2" charset="0"/>
              </a:rPr>
              <a:t>Management is a skill that can be learned 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nl-NL" sz="2400" dirty="0">
              <a:solidFill>
                <a:schemeClr val="tx1"/>
              </a:solidFill>
              <a:latin typeface="Roboto" panose="02000000000000000000" pitchFamily="2" charset="0"/>
            </a:endParaRPr>
          </a:p>
          <a:p>
            <a:pPr algn="l"/>
            <a: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The four principles of the Art of Engagement indicate how you yourself can contribute to an engaged and open organization:</a:t>
            </a:r>
          </a:p>
          <a:p>
            <a:pPr algn="l">
              <a:buNone/>
            </a:pPr>
            <a:endParaRPr lang="en-US" sz="2400" b="0" i="0" dirty="0">
              <a:solidFill>
                <a:schemeClr val="tx1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Contribute to the bigger picture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Be bold and decisive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Be transparent and clear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Listen and give room for growth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nl-NL" sz="2400" dirty="0">
              <a:solidFill>
                <a:srgbClr val="0077B3"/>
              </a:solidFill>
              <a:latin typeface="Roboto" panose="02000000000000000000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B8F4E174-BF6F-4125-A949-9E75A5054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nl-NL" b="1" dirty="0"/>
              <a:t>3 things to take with you today</a:t>
            </a:r>
            <a:endParaRPr lang="nl-NL" altLang="nl-NL" dirty="0"/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56A2020A-7390-4B77-AFD8-D02DE07CA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674688"/>
            <a:ext cx="10079180" cy="4726112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nl-NL" altLang="nl-NL" sz="3400" dirty="0">
                <a:solidFill>
                  <a:srgbClr val="1F60A9"/>
                </a:solidFill>
              </a:rPr>
              <a:t>Student is </a:t>
            </a:r>
            <a:r>
              <a:rPr lang="nl-NL" altLang="nl-NL" sz="3400" dirty="0" err="1">
                <a:solidFill>
                  <a:srgbClr val="1F60A9"/>
                </a:solidFill>
              </a:rPr>
              <a:t>always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welcome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to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discuss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their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thoughts</a:t>
            </a:r>
            <a:r>
              <a:rPr lang="nl-NL" altLang="nl-NL" sz="3400" dirty="0">
                <a:solidFill>
                  <a:srgbClr val="1F60A9"/>
                </a:solidFill>
              </a:rPr>
              <a:t> even </a:t>
            </a:r>
            <a:r>
              <a:rPr lang="nl-NL" altLang="nl-NL" sz="3400" dirty="0" err="1">
                <a:solidFill>
                  <a:srgbClr val="1F60A9"/>
                </a:solidFill>
              </a:rPr>
              <a:t>though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they</a:t>
            </a:r>
            <a:r>
              <a:rPr lang="nl-NL" altLang="nl-NL" sz="3400" dirty="0">
                <a:solidFill>
                  <a:srgbClr val="1F60A9"/>
                </a:solidFill>
              </a:rPr>
              <a:t> are </a:t>
            </a:r>
            <a:r>
              <a:rPr lang="nl-NL" altLang="nl-NL" sz="3400" dirty="0" err="1">
                <a:solidFill>
                  <a:srgbClr val="1F60A9"/>
                </a:solidFill>
              </a:rPr>
              <a:t>not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sure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about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their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experience</a:t>
            </a:r>
            <a:endParaRPr lang="nl-NL" altLang="nl-NL" sz="3400" dirty="0">
              <a:solidFill>
                <a:srgbClr val="1F60A9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altLang="nl-NL" sz="3400" dirty="0">
              <a:solidFill>
                <a:srgbClr val="1F60A9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altLang="nl-NL" sz="3400" dirty="0">
                <a:solidFill>
                  <a:srgbClr val="1F60A9"/>
                </a:solidFill>
              </a:rPr>
              <a:t>In </a:t>
            </a:r>
            <a:r>
              <a:rPr lang="nl-NL" altLang="nl-NL" sz="3400" dirty="0" err="1">
                <a:solidFill>
                  <a:srgbClr val="1F60A9"/>
                </a:solidFill>
              </a:rPr>
              <a:t>general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for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all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participants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today</a:t>
            </a:r>
            <a:endParaRPr lang="nl-NL" altLang="nl-NL" sz="3400" dirty="0">
              <a:solidFill>
                <a:srgbClr val="1F60A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nl-NL" altLang="nl-NL" sz="3400" dirty="0" err="1">
                <a:solidFill>
                  <a:srgbClr val="1F60A9"/>
                </a:solidFill>
              </a:rPr>
              <a:t>If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you</a:t>
            </a:r>
            <a:r>
              <a:rPr lang="nl-NL" altLang="nl-NL" sz="3400" dirty="0">
                <a:solidFill>
                  <a:srgbClr val="1F60A9"/>
                </a:solidFill>
              </a:rPr>
              <a:t> are a </a:t>
            </a:r>
            <a:r>
              <a:rPr lang="nl-NL" altLang="nl-NL" sz="3400" dirty="0" err="1">
                <a:solidFill>
                  <a:srgbClr val="1F60A9"/>
                </a:solidFill>
              </a:rPr>
              <a:t>bystander</a:t>
            </a:r>
            <a:r>
              <a:rPr lang="nl-NL" altLang="nl-NL" sz="3400" dirty="0">
                <a:solidFill>
                  <a:srgbClr val="1F60A9"/>
                </a:solidFill>
              </a:rPr>
              <a:t>, or </a:t>
            </a:r>
            <a:r>
              <a:rPr lang="nl-NL" altLang="nl-NL" sz="3400" dirty="0" err="1">
                <a:solidFill>
                  <a:srgbClr val="1F60A9"/>
                </a:solidFill>
              </a:rPr>
              <a:t>if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you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see</a:t>
            </a:r>
            <a:r>
              <a:rPr lang="nl-NL" altLang="nl-NL" sz="3400" dirty="0">
                <a:solidFill>
                  <a:srgbClr val="1F60A9"/>
                </a:solidFill>
              </a:rPr>
              <a:t> or </a:t>
            </a:r>
            <a:r>
              <a:rPr lang="nl-NL" altLang="nl-NL" sz="3400" dirty="0" err="1">
                <a:solidFill>
                  <a:srgbClr val="1F60A9"/>
                </a:solidFill>
              </a:rPr>
              <a:t>hear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things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that</a:t>
            </a:r>
            <a:r>
              <a:rPr lang="nl-NL" altLang="nl-NL" sz="3400" dirty="0">
                <a:solidFill>
                  <a:srgbClr val="1F60A9"/>
                </a:solidFill>
              </a:rPr>
              <a:t> feel </a:t>
            </a:r>
            <a:r>
              <a:rPr lang="nl-NL" altLang="nl-NL" sz="3400" dirty="0" err="1">
                <a:solidFill>
                  <a:srgbClr val="1F60A9"/>
                </a:solidFill>
              </a:rPr>
              <a:t>not</a:t>
            </a:r>
            <a:r>
              <a:rPr lang="nl-NL" altLang="nl-NL" sz="3400" dirty="0">
                <a:solidFill>
                  <a:srgbClr val="1F60A9"/>
                </a:solidFill>
              </a:rPr>
              <a:t> okay: </a:t>
            </a:r>
            <a:r>
              <a:rPr lang="nl-NL" altLang="nl-NL" sz="3400" dirty="0" err="1">
                <a:solidFill>
                  <a:srgbClr val="1F60A9"/>
                </a:solidFill>
              </a:rPr>
              <a:t>discuss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your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experiences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with</a:t>
            </a:r>
            <a:r>
              <a:rPr lang="nl-NL" altLang="nl-NL" sz="3400" dirty="0">
                <a:solidFill>
                  <a:srgbClr val="1F60A9"/>
                </a:solidFill>
              </a:rPr>
              <a:t> a </a:t>
            </a:r>
            <a:r>
              <a:rPr lang="nl-NL" altLang="nl-NL" sz="3400" dirty="0" err="1">
                <a:solidFill>
                  <a:srgbClr val="1F60A9"/>
                </a:solidFill>
              </a:rPr>
              <a:t>reliable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connection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and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stay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>
                <a:solidFill>
                  <a:srgbClr val="1F60A9"/>
                </a:solidFill>
              </a:rPr>
              <a:t>in contact </a:t>
            </a:r>
            <a:r>
              <a:rPr lang="nl-NL" altLang="nl-NL" sz="3400" dirty="0" err="1">
                <a:solidFill>
                  <a:srgbClr val="1F60A9"/>
                </a:solidFill>
              </a:rPr>
              <a:t>with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the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victim</a:t>
            </a:r>
            <a:endParaRPr lang="nl-NL" altLang="nl-NL" sz="3400" dirty="0">
              <a:solidFill>
                <a:srgbClr val="1F60A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nl-NL" altLang="nl-NL" sz="3400" dirty="0">
              <a:solidFill>
                <a:srgbClr val="1F60A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nl-NL" altLang="nl-NL" sz="3400" dirty="0" err="1">
                <a:solidFill>
                  <a:srgbClr val="1F60A9"/>
                </a:solidFill>
              </a:rPr>
              <a:t>Think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about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the</a:t>
            </a:r>
            <a:r>
              <a:rPr lang="nl-NL" altLang="nl-NL" sz="3400" dirty="0">
                <a:solidFill>
                  <a:srgbClr val="1F60A9"/>
                </a:solidFill>
              </a:rPr>
              <a:t> proces of </a:t>
            </a:r>
            <a:r>
              <a:rPr lang="nl-NL" altLang="nl-NL" sz="3400" dirty="0" err="1">
                <a:solidFill>
                  <a:srgbClr val="1F60A9"/>
                </a:solidFill>
              </a:rPr>
              <a:t>Victim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Blaming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when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someone</a:t>
            </a:r>
            <a:r>
              <a:rPr lang="nl-NL" altLang="nl-NL" sz="3400" dirty="0">
                <a:solidFill>
                  <a:srgbClr val="1F60A9"/>
                </a:solidFill>
              </a:rPr>
              <a:t> shares information </a:t>
            </a:r>
            <a:r>
              <a:rPr lang="nl-NL" altLang="nl-NL" sz="3400" dirty="0" err="1">
                <a:solidFill>
                  <a:srgbClr val="1F60A9"/>
                </a:solidFill>
              </a:rPr>
              <a:t>with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you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about</a:t>
            </a:r>
            <a:r>
              <a:rPr lang="nl-NL" altLang="nl-NL" sz="3400" dirty="0">
                <a:solidFill>
                  <a:srgbClr val="1F60A9"/>
                </a:solidFill>
              </a:rPr>
              <a:t> a </a:t>
            </a:r>
            <a:r>
              <a:rPr lang="nl-NL" altLang="nl-NL" sz="3400" dirty="0" err="1">
                <a:solidFill>
                  <a:srgbClr val="1F60A9"/>
                </a:solidFill>
              </a:rPr>
              <a:t>difficult</a:t>
            </a:r>
            <a:r>
              <a:rPr lang="nl-NL" altLang="nl-NL" sz="3400" dirty="0">
                <a:solidFill>
                  <a:srgbClr val="1F60A9"/>
                </a:solidFill>
              </a:rPr>
              <a:t> or </a:t>
            </a:r>
            <a:r>
              <a:rPr lang="nl-NL" altLang="nl-NL" sz="3400" dirty="0" err="1">
                <a:solidFill>
                  <a:srgbClr val="1F60A9"/>
                </a:solidFill>
              </a:rPr>
              <a:t>onwanted</a:t>
            </a:r>
            <a:r>
              <a:rPr lang="nl-NL" altLang="nl-NL" sz="3400" dirty="0">
                <a:solidFill>
                  <a:srgbClr val="1F60A9"/>
                </a:solidFill>
              </a:rPr>
              <a:t> </a:t>
            </a:r>
            <a:r>
              <a:rPr lang="nl-NL" altLang="nl-NL" sz="3400" dirty="0" err="1">
                <a:solidFill>
                  <a:srgbClr val="1F60A9"/>
                </a:solidFill>
              </a:rPr>
              <a:t>situation</a:t>
            </a:r>
            <a:r>
              <a:rPr lang="nl-NL" altLang="nl-NL" sz="2800" dirty="0">
                <a:solidFill>
                  <a:srgbClr val="1F60A9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F2DFFC51-676D-48EA-B567-C7C53CEC6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4400" b="1" dirty="0" err="1">
                <a:solidFill>
                  <a:schemeClr val="tx2"/>
                </a:solidFill>
              </a:rPr>
              <a:t>When</a:t>
            </a:r>
            <a:r>
              <a:rPr lang="nl-NL" altLang="nl-NL" sz="4400" b="1" dirty="0">
                <a:solidFill>
                  <a:schemeClr val="tx2"/>
                </a:solidFill>
              </a:rPr>
              <a:t> </a:t>
            </a:r>
            <a:r>
              <a:rPr lang="nl-NL" altLang="nl-NL" sz="4400" b="1" dirty="0" err="1">
                <a:solidFill>
                  <a:schemeClr val="tx2"/>
                </a:solidFill>
              </a:rPr>
              <a:t>would</a:t>
            </a:r>
            <a:r>
              <a:rPr lang="nl-NL" altLang="nl-NL" sz="4400" b="1" dirty="0">
                <a:solidFill>
                  <a:schemeClr val="tx2"/>
                </a:solidFill>
              </a:rPr>
              <a:t> YOU </a:t>
            </a:r>
            <a:r>
              <a:rPr lang="nl-NL" altLang="nl-NL" sz="4400" b="1" dirty="0" err="1">
                <a:solidFill>
                  <a:schemeClr val="tx2"/>
                </a:solidFill>
              </a:rPr>
              <a:t>consider</a:t>
            </a:r>
            <a:endParaRPr lang="nl-NL" altLang="nl-NL" sz="4400" b="1" dirty="0">
              <a:solidFill>
                <a:schemeClr val="tx2"/>
              </a:solidFill>
            </a:endParaRP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AB98EADE-A30C-4BDA-A6B7-D6402E1FC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49388"/>
            <a:ext cx="8313738" cy="4241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nl-NL" altLang="nl-N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nl-NL" altLang="nl-N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nl-NL" altLang="nl-NL" sz="3800" b="1" dirty="0" err="1">
                <a:solidFill>
                  <a:schemeClr val="tx2"/>
                </a:solidFill>
              </a:rPr>
              <a:t>Contacting</a:t>
            </a:r>
            <a:r>
              <a:rPr lang="nl-NL" altLang="nl-NL" sz="3800" b="1" dirty="0">
                <a:solidFill>
                  <a:schemeClr val="tx2"/>
                </a:solidFill>
              </a:rPr>
              <a:t> a </a:t>
            </a:r>
            <a:r>
              <a:rPr lang="nl-NL" altLang="nl-NL" sz="3800" b="1" dirty="0" err="1">
                <a:solidFill>
                  <a:schemeClr val="tx2"/>
                </a:solidFill>
              </a:rPr>
              <a:t>confidential</a:t>
            </a:r>
            <a:r>
              <a:rPr lang="nl-NL" altLang="nl-NL" sz="3800" b="1" dirty="0">
                <a:solidFill>
                  <a:schemeClr val="tx2"/>
                </a:solidFill>
              </a:rPr>
              <a:t> </a:t>
            </a:r>
            <a:r>
              <a:rPr lang="nl-NL" altLang="nl-NL" sz="3800" b="1" dirty="0" err="1">
                <a:solidFill>
                  <a:schemeClr val="tx2"/>
                </a:solidFill>
              </a:rPr>
              <a:t>counsellor</a:t>
            </a:r>
            <a:r>
              <a:rPr lang="nl-NL" altLang="nl-NL" sz="3800" b="1" dirty="0">
                <a:solidFill>
                  <a:schemeClr val="tx2"/>
                </a:solidFill>
              </a:rPr>
              <a:t>?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nl-NL" altLang="nl-NL" sz="3800" b="1" dirty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nl-NL" altLang="nl-NL" sz="3800" b="1" dirty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nl-NL" altLang="nl-NL" sz="3800" b="1" dirty="0">
                <a:solidFill>
                  <a:schemeClr val="tx2"/>
                </a:solidFill>
              </a:rPr>
              <a:t>Share </a:t>
            </a:r>
            <a:r>
              <a:rPr lang="nl-NL" altLang="nl-NL" sz="3800" b="1" dirty="0" err="1">
                <a:solidFill>
                  <a:schemeClr val="tx2"/>
                </a:solidFill>
              </a:rPr>
              <a:t>this</a:t>
            </a:r>
            <a:r>
              <a:rPr lang="nl-NL" altLang="nl-NL" sz="3800" b="1" dirty="0">
                <a:solidFill>
                  <a:schemeClr val="tx2"/>
                </a:solidFill>
              </a:rPr>
              <a:t> in </a:t>
            </a:r>
            <a:r>
              <a:rPr lang="nl-NL" altLang="nl-NL" sz="3800" b="1" dirty="0" err="1">
                <a:solidFill>
                  <a:schemeClr val="tx2"/>
                </a:solidFill>
              </a:rPr>
              <a:t>the</a:t>
            </a:r>
            <a:r>
              <a:rPr lang="nl-NL" altLang="nl-NL" sz="3800" b="1" dirty="0">
                <a:solidFill>
                  <a:schemeClr val="tx2"/>
                </a:solidFill>
              </a:rPr>
              <a:t> chat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nl-NL" altLang="nl-NL" sz="2000" b="1" dirty="0">
              <a:solidFill>
                <a:schemeClr val="tx2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3550AFB-A0B3-48AB-A637-A28E72CA96BC}"/>
              </a:ext>
            </a:extLst>
          </p:cNvPr>
          <p:cNvSpPr/>
          <p:nvPr/>
        </p:nvSpPr>
        <p:spPr>
          <a:xfrm>
            <a:off x="4605338" y="5691188"/>
            <a:ext cx="1668462" cy="53181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inhoud 2">
            <a:extLst>
              <a:ext uri="{FF2B5EF4-FFF2-40B4-BE49-F238E27FC236}">
                <a16:creationId xmlns:a16="http://schemas.microsoft.com/office/drawing/2014/main" id="{3CEE0D21-6378-4E2F-B21C-96B6A6C385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98500" y="1489074"/>
            <a:ext cx="8596313" cy="4880903"/>
          </a:xfrm>
        </p:spPr>
        <p:txBody>
          <a:bodyPr/>
          <a:lstStyle/>
          <a:p>
            <a:pPr eaLnBrk="1" hangingPunct="1"/>
            <a:r>
              <a:rPr lang="en-US" altLang="nl-NL" sz="3200" dirty="0">
                <a:solidFill>
                  <a:schemeClr val="tx1"/>
                </a:solidFill>
                <a:latin typeface="Roboto" panose="02000000000000000000" pitchFamily="2" charset="0"/>
              </a:rPr>
              <a:t>Confidential counsellors can offer support in raising the issue of undesirable behavior and helps to find a solution. </a:t>
            </a:r>
          </a:p>
          <a:p>
            <a:pPr eaLnBrk="1" hangingPunct="1"/>
            <a:endParaRPr lang="en-US" altLang="nl-NL" sz="3200" dirty="0">
              <a:solidFill>
                <a:srgbClr val="0077B3"/>
              </a:solidFill>
              <a:latin typeface="Roboto" panose="02000000000000000000" pitchFamily="2" charset="0"/>
            </a:endParaRPr>
          </a:p>
          <a:p>
            <a:pPr eaLnBrk="1" hangingPunct="1"/>
            <a:r>
              <a:rPr lang="en-US" altLang="nl-NL" sz="3200" dirty="0">
                <a:solidFill>
                  <a:schemeClr val="tx1"/>
                </a:solidFill>
                <a:latin typeface="Roboto" panose="02000000000000000000" pitchFamily="2" charset="0"/>
              </a:rPr>
              <a:t>The confidential counsellor treats what you tell her confidentially: they doe nothing without reporters permission and knowledge.</a:t>
            </a:r>
          </a:p>
          <a:p>
            <a:pPr eaLnBrk="1" hangingPunct="1"/>
            <a:endParaRPr lang="nl-NL" alt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>
            <a:extLst>
              <a:ext uri="{FF2B5EF4-FFF2-40B4-BE49-F238E27FC236}">
                <a16:creationId xmlns:a16="http://schemas.microsoft.com/office/drawing/2014/main" id="{05B37C38-F257-429D-BE65-11B36D3755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>
                <a:solidFill>
                  <a:schemeClr val="tx1"/>
                </a:solidFill>
              </a:rPr>
              <a:t>Information </a:t>
            </a:r>
            <a:r>
              <a:rPr lang="nl-NL" altLang="nl-NL" dirty="0" err="1">
                <a:solidFill>
                  <a:schemeClr val="tx1"/>
                </a:solidFill>
              </a:rPr>
              <a:t>for</a:t>
            </a:r>
            <a:r>
              <a:rPr lang="nl-NL" altLang="nl-NL" dirty="0">
                <a:solidFill>
                  <a:schemeClr val="tx1"/>
                </a:solidFill>
              </a:rPr>
              <a:t> </a:t>
            </a:r>
            <a:r>
              <a:rPr lang="nl-NL" altLang="nl-NL" dirty="0" err="1">
                <a:solidFill>
                  <a:schemeClr val="tx1"/>
                </a:solidFill>
              </a:rPr>
              <a:t>students</a:t>
            </a:r>
            <a:r>
              <a:rPr lang="nl-NL" altLang="nl-NL" dirty="0">
                <a:solidFill>
                  <a:schemeClr val="tx1"/>
                </a:solidFill>
              </a:rPr>
              <a:t> on </a:t>
            </a:r>
            <a:r>
              <a:rPr lang="nl-NL" altLang="nl-NL" dirty="0" err="1">
                <a:solidFill>
                  <a:schemeClr val="tx1"/>
                </a:solidFill>
              </a:rPr>
              <a:t>the</a:t>
            </a:r>
            <a:r>
              <a:rPr lang="nl-NL" altLang="nl-NL" dirty="0">
                <a:solidFill>
                  <a:schemeClr val="tx1"/>
                </a:solidFill>
              </a:rPr>
              <a:t> website </a:t>
            </a:r>
          </a:p>
        </p:txBody>
      </p:sp>
      <p:sp>
        <p:nvSpPr>
          <p:cNvPr id="12291" name="Tijdelijke aanduiding voor inhoud 2">
            <a:extLst>
              <a:ext uri="{FF2B5EF4-FFF2-40B4-BE49-F238E27FC236}">
                <a16:creationId xmlns:a16="http://schemas.microsoft.com/office/drawing/2014/main" id="{671C58A6-A9F8-4E3A-B0A5-58CA6310D7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80605" y="1616058"/>
            <a:ext cx="8596312" cy="2171700"/>
          </a:xfrm>
        </p:spPr>
        <p:txBody>
          <a:bodyPr/>
          <a:lstStyle/>
          <a:p>
            <a:pPr eaLnBrk="1" hangingPunct="1"/>
            <a:r>
              <a:rPr lang="en-US" altLang="nl-NL" sz="3600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https://vu.nl/en/student/contact-student-guidance-and-support/confidential-counsellor</a:t>
            </a:r>
            <a:endParaRPr lang="en-US" altLang="nl-NL" sz="3600" u="sng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en-US" altLang="nl-NL" sz="3600" u="sng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nl-NL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https://vu.nl/en/about-vu/more-about/inappropriate-behaviour</a:t>
            </a:r>
            <a:endParaRPr lang="en-US" altLang="nl-NL" sz="36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nl-NL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is embedded in regulations for social safety at the VU</a:t>
            </a:r>
          </a:p>
        </p:txBody>
      </p:sp>
      <p:sp>
        <p:nvSpPr>
          <p:cNvPr id="12293" name="Tijdelijke aanduiding voor dianummer 4">
            <a:extLst>
              <a:ext uri="{FF2B5EF4-FFF2-40B4-BE49-F238E27FC236}">
                <a16:creationId xmlns:a16="http://schemas.microsoft.com/office/drawing/2014/main" id="{C967F96A-693C-464C-AE83-B9077E7F5B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C456832-CE77-4AE2-A86D-FA3043704125}" type="slidenum">
              <a:rPr lang="fr-FR" altLang="nl-NL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4</a:t>
            </a:fld>
            <a:endParaRPr lang="fr-FR" altLang="nl-NL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B800BD62-4D30-4690-882A-1FFCC98AC3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b="1" dirty="0" err="1">
                <a:solidFill>
                  <a:schemeClr val="tx1"/>
                </a:solidFill>
              </a:rPr>
              <a:t>Inappropriate</a:t>
            </a:r>
            <a:r>
              <a:rPr lang="nl-NL" altLang="nl-NL" b="1" dirty="0">
                <a:solidFill>
                  <a:schemeClr val="tx1"/>
                </a:solidFill>
              </a:rPr>
              <a:t> </a:t>
            </a:r>
            <a:r>
              <a:rPr lang="nl-NL" altLang="nl-NL" b="1" dirty="0" err="1">
                <a:solidFill>
                  <a:schemeClr val="tx1"/>
                </a:solidFill>
              </a:rPr>
              <a:t>conduct</a:t>
            </a:r>
            <a:endParaRPr lang="nl-NL" altLang="nl-NL" dirty="0">
              <a:solidFill>
                <a:schemeClr val="tx1"/>
              </a:solidFill>
            </a:endParaRP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276424DD-C0F0-4DD0-BE62-3302D7E0B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306513"/>
            <a:ext cx="8229600" cy="4941887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nl-NL" sz="3200" dirty="0">
                <a:solidFill>
                  <a:srgbClr val="333333"/>
                </a:solidFill>
                <a:latin typeface="Roboto" panose="02000000000000000000" pitchFamily="2" charset="0"/>
              </a:rPr>
              <a:t>inappropriate conduct is defined as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altLang="nl-NL" sz="3200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nl-NL" sz="3200" dirty="0">
                <a:solidFill>
                  <a:srgbClr val="333333"/>
                </a:solidFill>
                <a:latin typeface="Roboto" panose="02000000000000000000" pitchFamily="2" charset="0"/>
              </a:rPr>
              <a:t>discrimination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nl-NL" sz="3200" dirty="0">
                <a:solidFill>
                  <a:srgbClr val="333333"/>
                </a:solidFill>
                <a:latin typeface="Roboto" panose="02000000000000000000" pitchFamily="2" charset="0"/>
              </a:rPr>
              <a:t>(sexual) intimidation 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nl-NL" sz="3200" dirty="0">
                <a:solidFill>
                  <a:srgbClr val="333333"/>
                </a:solidFill>
                <a:latin typeface="Roboto" panose="02000000000000000000" pitchFamily="2" charset="0"/>
              </a:rPr>
              <a:t>Stalking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nl-NL" sz="3200" dirty="0">
                <a:solidFill>
                  <a:srgbClr val="333333"/>
                </a:solidFill>
                <a:latin typeface="Roboto" panose="02000000000000000000" pitchFamily="2" charset="0"/>
              </a:rPr>
              <a:t>Bullying / gossip / slender / excluding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nl-NL" sz="3200" dirty="0">
                <a:solidFill>
                  <a:srgbClr val="333333"/>
                </a:solidFill>
                <a:latin typeface="Roboto" panose="02000000000000000000" pitchFamily="2" charset="0"/>
              </a:rPr>
              <a:t>Aggression / abuse of power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nl-NL" sz="3200" dirty="0">
                <a:solidFill>
                  <a:srgbClr val="333333"/>
                </a:solidFill>
                <a:latin typeface="Roboto" panose="02000000000000000000" pitchFamily="2" charset="0"/>
              </a:rPr>
              <a:t>Violence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nl-NL" sz="2000" dirty="0">
              <a:solidFill>
                <a:srgbClr val="333333"/>
              </a:solidFill>
              <a:latin typeface="Roboto" panose="0200000000000000000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71F19021-44F5-4D17-82B0-8F69B413C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63" y="226535"/>
            <a:ext cx="9407525" cy="66198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2400" dirty="0" err="1">
                <a:solidFill>
                  <a:schemeClr val="tx1"/>
                </a:solidFill>
              </a:rPr>
              <a:t>Some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err="1">
                <a:solidFill>
                  <a:schemeClr val="tx1"/>
                </a:solidFill>
              </a:rPr>
              <a:t>Underlying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err="1">
                <a:solidFill>
                  <a:schemeClr val="tx1"/>
                </a:solidFill>
              </a:rPr>
              <a:t>causes</a:t>
            </a:r>
            <a:r>
              <a:rPr lang="nl-NL" sz="2400" dirty="0">
                <a:solidFill>
                  <a:schemeClr val="tx1"/>
                </a:solidFill>
              </a:rPr>
              <a:t> (research </a:t>
            </a:r>
            <a:r>
              <a:rPr lang="nl-NL" sz="2400" dirty="0" err="1">
                <a:solidFill>
                  <a:schemeClr val="tx1"/>
                </a:solidFill>
              </a:rPr>
              <a:t>from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err="1">
                <a:solidFill>
                  <a:schemeClr val="tx1"/>
                </a:solidFill>
              </a:rPr>
              <a:t>trade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err="1">
                <a:solidFill>
                  <a:schemeClr val="tx1"/>
                </a:solidFill>
              </a:rPr>
              <a:t>union</a:t>
            </a:r>
            <a:r>
              <a:rPr lang="nl-NL" sz="2400" dirty="0">
                <a:solidFill>
                  <a:schemeClr val="tx1"/>
                </a:solidFill>
              </a:rPr>
              <a:t>)</a:t>
            </a:r>
            <a:endParaRPr lang="nl-NL" sz="3600" dirty="0">
              <a:solidFill>
                <a:schemeClr val="tx1"/>
              </a:solidFill>
            </a:endParaRPr>
          </a:p>
        </p:txBody>
      </p:sp>
      <p:sp>
        <p:nvSpPr>
          <p:cNvPr id="18436" name="Tijdelijke aanduiding voor dianummer 3">
            <a:extLst>
              <a:ext uri="{FF2B5EF4-FFF2-40B4-BE49-F238E27FC236}">
                <a16:creationId xmlns:a16="http://schemas.microsoft.com/office/drawing/2014/main" id="{6A7C1DE7-69FC-4FA3-B568-BFB023F33EA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EF34927-73A3-4A5D-945B-08200CE420B9}" type="slidenum">
              <a:rPr lang="nl-NL" altLang="nl-NL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6</a:t>
            </a:fld>
            <a:endParaRPr lang="nl-NL" altLang="nl-NL">
              <a:solidFill>
                <a:schemeClr val="bg1"/>
              </a:solidFill>
            </a:endParaRPr>
          </a:p>
        </p:txBody>
      </p:sp>
      <p:sp>
        <p:nvSpPr>
          <p:cNvPr id="18437" name="Tekstvak 5">
            <a:extLst>
              <a:ext uri="{FF2B5EF4-FFF2-40B4-BE49-F238E27FC236}">
                <a16:creationId xmlns:a16="http://schemas.microsoft.com/office/drawing/2014/main" id="{76D4CCFC-53D8-47F4-A12C-DB273F478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2071" y="1050448"/>
            <a:ext cx="10052517" cy="4145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ClrTx/>
              <a:buSzTx/>
            </a:pPr>
            <a:r>
              <a:rPr lang="en-US" altLang="nl-NL" sz="3600" dirty="0">
                <a:solidFill>
                  <a:schemeClr val="tx1"/>
                </a:solidFill>
              </a:rPr>
              <a:t>Hierarchy and Culture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ClrTx/>
              <a:buSzTx/>
            </a:pPr>
            <a:r>
              <a:rPr lang="en-US" altLang="nl-NL" sz="3600" dirty="0">
                <a:solidFill>
                  <a:schemeClr val="tx1"/>
                </a:solidFill>
              </a:rPr>
              <a:t>Star status </a:t>
            </a:r>
            <a:r>
              <a:rPr lang="en-US" altLang="nl-NL" sz="2000" dirty="0">
                <a:solidFill>
                  <a:schemeClr val="tx1"/>
                </a:solidFill>
              </a:rPr>
              <a:t>professors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ClrTx/>
              <a:buSzTx/>
            </a:pPr>
            <a:r>
              <a:rPr lang="en-US" altLang="nl-NL" sz="3600" dirty="0">
                <a:solidFill>
                  <a:schemeClr val="tx1"/>
                </a:solidFill>
              </a:rPr>
              <a:t>Poor leadership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ClrTx/>
              <a:buSzTx/>
            </a:pPr>
            <a:r>
              <a:rPr lang="en-US" altLang="nl-NL" sz="3600" dirty="0">
                <a:solidFill>
                  <a:schemeClr val="tx1"/>
                </a:solidFill>
              </a:rPr>
              <a:t>Work and performance pressure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ClrTx/>
              <a:buSzTx/>
            </a:pPr>
            <a:r>
              <a:rPr lang="en-US" altLang="nl-NL" sz="3600" dirty="0">
                <a:solidFill>
                  <a:schemeClr val="tx1"/>
                </a:solidFill>
              </a:rPr>
              <a:t>Abuse of power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B950121B-230E-47DE-91A4-9E2800D9C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4238" y="1571625"/>
            <a:ext cx="8116887" cy="420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Listen </a:t>
            </a:r>
          </a:p>
          <a:p>
            <a:pPr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Offers </a:t>
            </a:r>
            <a:r>
              <a:rPr lang="nl-NL" altLang="nl-NL" sz="28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confidentiality</a:t>
            </a: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nl-NL" altLang="nl-NL" sz="28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nl-NL" altLang="nl-NL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is </a:t>
            </a: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 safe </a:t>
            </a:r>
            <a:r>
              <a:rPr lang="nl-NL" altLang="nl-NL" sz="28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space</a:t>
            </a:r>
            <a:endParaRPr lang="nl-NL" altLang="nl-NL" sz="28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nl-NL" altLang="nl-NL" sz="28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Develops</a:t>
            </a: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no official file at first</a:t>
            </a:r>
          </a:p>
          <a:p>
            <a:pPr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Supports </a:t>
            </a:r>
            <a:r>
              <a:rPr lang="nl-NL" altLang="nl-NL" sz="28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l-NL" altLang="nl-NL" sz="28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victim</a:t>
            </a: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</a:t>
            </a:r>
          </a:p>
          <a:p>
            <a:pPr marL="0" indent="0" eaLnBrk="1" hangingPunct="1">
              <a:spcBef>
                <a:spcPct val="20000"/>
              </a:spcBef>
              <a:buClrTx/>
              <a:buSzTx/>
              <a:buNone/>
            </a:pP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no mediation nor </a:t>
            </a:r>
            <a:r>
              <a:rPr lang="nl-NL" altLang="nl-NL" sz="28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</a:t>
            </a: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l-NL" altLang="nl-NL" sz="28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l-NL" altLang="nl-NL" sz="28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l-NL" altLang="nl-NL" sz="28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truth</a:t>
            </a: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nl-NL" altLang="nl-NL" sz="28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Helps</a:t>
            </a: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l-NL" altLang="nl-NL" sz="28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considering</a:t>
            </a: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l-NL" altLang="nl-NL" sz="28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choises</a:t>
            </a: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l-NL" altLang="nl-NL" sz="28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l-NL" altLang="nl-NL" sz="28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solutions</a:t>
            </a: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Student is in </a:t>
            </a:r>
            <a:r>
              <a:rPr lang="nl-NL" altLang="nl-NL" sz="28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lead </a:t>
            </a:r>
          </a:p>
          <a:p>
            <a:pPr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Supports making official </a:t>
            </a:r>
            <a:r>
              <a:rPr lang="nl-NL" altLang="nl-NL" sz="28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complaint</a:t>
            </a: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(via </a:t>
            </a:r>
            <a:r>
              <a:rPr lang="nl-NL" altLang="nl-NL" sz="28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central</a:t>
            </a: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CC)</a:t>
            </a:r>
          </a:p>
          <a:p>
            <a:pPr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nl-NL" altLang="nl-NL" sz="28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Signal</a:t>
            </a: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nl-NL" altLang="nl-NL" sz="28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anonymized</a:t>
            </a: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feedback </a:t>
            </a:r>
            <a:r>
              <a:rPr lang="nl-NL" altLang="nl-NL" sz="28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nl-NL" altLang="nl-NL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management</a:t>
            </a:r>
            <a:endParaRPr lang="nl-NL" altLang="nl-NL" sz="2800" b="1" dirty="0">
              <a:solidFill>
                <a:srgbClr val="0070C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Tx/>
              <a:buSzTx/>
              <a:buFontTx/>
              <a:buNone/>
            </a:pPr>
            <a:endParaRPr lang="nl-NL" altLang="nl-NL" sz="24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  <a:buClrTx/>
              <a:buSzTx/>
              <a:buFontTx/>
              <a:buNone/>
            </a:pPr>
            <a:endParaRPr lang="nl-NL" altLang="nl-NL" sz="24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  <a:buClrTx/>
              <a:buSzTx/>
              <a:buFontTx/>
              <a:buNone/>
            </a:pPr>
            <a:endParaRPr lang="nl-NL" altLang="nl-NL" sz="24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  <a:buClrTx/>
              <a:buSzTx/>
              <a:buFontTx/>
              <a:buNone/>
            </a:pPr>
            <a:endParaRPr lang="nl-NL" altLang="nl-NL" sz="24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651" name="Title 1">
            <a:extLst>
              <a:ext uri="{FF2B5EF4-FFF2-40B4-BE49-F238E27FC236}">
                <a16:creationId xmlns:a16="http://schemas.microsoft.com/office/drawing/2014/main" id="{CC4581F9-1BA7-445C-B99B-54F520A7D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263" y="322263"/>
            <a:ext cx="8016875" cy="554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altLang="nl-NL" sz="4000" b="1" dirty="0" err="1">
                <a:cs typeface="Calibri" panose="020F0502020204030204" pitchFamily="34" charset="0"/>
              </a:rPr>
              <a:t>Role</a:t>
            </a:r>
            <a:r>
              <a:rPr lang="nl-NL" altLang="nl-NL" sz="4000" b="1" dirty="0">
                <a:cs typeface="Calibri" panose="020F0502020204030204" pitchFamily="34" charset="0"/>
              </a:rPr>
              <a:t> </a:t>
            </a:r>
            <a:r>
              <a:rPr lang="nl-NL" altLang="nl-NL" sz="4000" b="1" dirty="0" err="1">
                <a:cs typeface="Calibri" panose="020F0502020204030204" pitchFamily="34" charset="0"/>
              </a:rPr>
              <a:t>Confidential</a:t>
            </a:r>
            <a:r>
              <a:rPr lang="nl-NL" altLang="nl-NL" sz="4000" b="1" dirty="0">
                <a:cs typeface="Calibri" panose="020F0502020204030204" pitchFamily="34" charset="0"/>
              </a:rPr>
              <a:t> </a:t>
            </a:r>
            <a:r>
              <a:rPr lang="nl-NL" altLang="nl-NL" sz="4000" b="1" dirty="0" err="1">
                <a:cs typeface="Calibri" panose="020F0502020204030204" pitchFamily="34" charset="0"/>
              </a:rPr>
              <a:t>Counsellor</a:t>
            </a:r>
            <a:endParaRPr lang="en-US" altLang="nl-NL" sz="4000" b="1" dirty="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E41FD9DB-4A97-42D6-8D32-3EFEB7E654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1675" y="179388"/>
            <a:ext cx="8093075" cy="895350"/>
          </a:xfrm>
        </p:spPr>
        <p:txBody>
          <a:bodyPr/>
          <a:lstStyle/>
          <a:p>
            <a:pPr eaLnBrk="1" hangingPunct="1"/>
            <a:r>
              <a:rPr lang="nl-NL" altLang="nl-NL" sz="4000" b="1">
                <a:latin typeface="Corbel" panose="020B0503020204020204" pitchFamily="34" charset="0"/>
              </a:rPr>
              <a:t>VU-policy</a:t>
            </a:r>
            <a:endParaRPr lang="en-US" altLang="nl-NL" sz="4000" b="1">
              <a:latin typeface="Corbel" panose="020B0503020204020204" pitchFamily="34" charset="0"/>
            </a:endParaRP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7D5542D5-689F-4117-999A-7AF1F10DDE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9047" y="918368"/>
            <a:ext cx="11476234" cy="5328320"/>
          </a:xfrm>
        </p:spPr>
        <p:txBody>
          <a:bodyPr/>
          <a:lstStyle/>
          <a:p>
            <a:pPr marL="250825" indent="-250825" eaLnBrk="1" hangingPunct="1">
              <a:buFont typeface="Wingdings" panose="05000000000000000000" pitchFamily="2" charset="2"/>
              <a:buChar char="§"/>
            </a:pPr>
            <a:r>
              <a:rPr lang="en-US" altLang="nl-NL" sz="3200" dirty="0"/>
              <a:t>Vrije Universiteit Amsterdam considers it very important that every student can study in a safe and pleasant environment.</a:t>
            </a:r>
            <a:endParaRPr lang="nl-NL" altLang="nl-NL" sz="3200" dirty="0"/>
          </a:p>
          <a:p>
            <a:pPr marL="250825" indent="-250825" eaLnBrk="1" hangingPunct="1">
              <a:buFont typeface="Wingdings" panose="05000000000000000000" pitchFamily="2" charset="2"/>
              <a:buChar char="§"/>
            </a:pPr>
            <a:r>
              <a:rPr lang="nl-NL" altLang="nl-NL" sz="3200" dirty="0" err="1"/>
              <a:t>Staff</a:t>
            </a:r>
            <a:r>
              <a:rPr lang="nl-NL" altLang="nl-NL" sz="3200" dirty="0"/>
              <a:t> </a:t>
            </a:r>
            <a:r>
              <a:rPr lang="nl-NL" altLang="nl-NL" sz="3200" dirty="0" err="1"/>
              <a:t>and</a:t>
            </a:r>
            <a:r>
              <a:rPr lang="nl-NL" altLang="nl-NL" sz="3200" dirty="0"/>
              <a:t> </a:t>
            </a:r>
            <a:r>
              <a:rPr lang="nl-NL" altLang="nl-NL" sz="3200" dirty="0" err="1"/>
              <a:t>students</a:t>
            </a:r>
            <a:r>
              <a:rPr lang="nl-NL" altLang="nl-NL" sz="3200" dirty="0"/>
              <a:t> are </a:t>
            </a:r>
            <a:r>
              <a:rPr lang="nl-NL" altLang="nl-NL" sz="3200" dirty="0" err="1"/>
              <a:t>responsible</a:t>
            </a:r>
            <a:r>
              <a:rPr lang="nl-NL" altLang="nl-NL" sz="3200" dirty="0"/>
              <a:t> </a:t>
            </a:r>
            <a:r>
              <a:rPr lang="nl-NL" altLang="nl-NL" sz="3200" dirty="0" err="1"/>
              <a:t>for</a:t>
            </a:r>
            <a:r>
              <a:rPr lang="nl-NL" altLang="nl-NL" sz="3200" dirty="0"/>
              <a:t> a safe environment </a:t>
            </a:r>
            <a:r>
              <a:rPr lang="nl-NL" altLang="nl-NL" sz="3200" dirty="0" err="1"/>
              <a:t>for</a:t>
            </a:r>
            <a:r>
              <a:rPr lang="nl-NL" altLang="nl-NL" sz="3200" dirty="0"/>
              <a:t> </a:t>
            </a:r>
            <a:r>
              <a:rPr lang="nl-NL" altLang="nl-NL" sz="3200" dirty="0" err="1"/>
              <a:t>dealing</a:t>
            </a:r>
            <a:r>
              <a:rPr lang="nl-NL" altLang="nl-NL" sz="3200" dirty="0"/>
              <a:t> </a:t>
            </a:r>
            <a:r>
              <a:rPr lang="nl-NL" altLang="nl-NL" sz="3200" dirty="0" err="1"/>
              <a:t>within</a:t>
            </a:r>
            <a:r>
              <a:rPr lang="nl-NL" altLang="nl-NL" sz="3200" dirty="0"/>
              <a:t> </a:t>
            </a:r>
            <a:r>
              <a:rPr lang="nl-NL" altLang="nl-NL" sz="3200" dirty="0" err="1"/>
              <a:t>inappropriate</a:t>
            </a:r>
            <a:r>
              <a:rPr lang="nl-NL" altLang="nl-NL" sz="3200" dirty="0"/>
              <a:t> </a:t>
            </a:r>
            <a:r>
              <a:rPr lang="nl-NL" altLang="nl-NL" sz="3200" dirty="0" err="1"/>
              <a:t>conduct</a:t>
            </a:r>
            <a:endParaRPr lang="nl-NL" altLang="nl-NL" sz="3200" dirty="0"/>
          </a:p>
          <a:p>
            <a:pPr marL="250825" indent="-250825" eaLnBrk="1" hangingPunct="1">
              <a:buFont typeface="Wingdings" panose="05000000000000000000" pitchFamily="2" charset="2"/>
              <a:buChar char="§"/>
            </a:pPr>
            <a:r>
              <a:rPr lang="nl-NL" altLang="nl-NL" sz="3200" dirty="0" err="1">
                <a:cs typeface="Arial" panose="020B0604020202020204" pitchFamily="34" charset="0"/>
              </a:rPr>
              <a:t>This</a:t>
            </a:r>
            <a:r>
              <a:rPr lang="nl-NL" altLang="nl-NL" sz="3200" dirty="0">
                <a:cs typeface="Arial" panose="020B0604020202020204" pitchFamily="34" charset="0"/>
              </a:rPr>
              <a:t> </a:t>
            </a:r>
            <a:r>
              <a:rPr lang="nl-NL" altLang="nl-NL" sz="3200" dirty="0" err="1">
                <a:cs typeface="Arial" panose="020B0604020202020204" pitchFamily="34" charset="0"/>
              </a:rPr>
              <a:t>conduct</a:t>
            </a:r>
            <a:r>
              <a:rPr lang="nl-NL" altLang="nl-NL" sz="3200" dirty="0">
                <a:cs typeface="Arial" panose="020B0604020202020204" pitchFamily="34" charset="0"/>
              </a:rPr>
              <a:t> </a:t>
            </a:r>
            <a:r>
              <a:rPr lang="nl-NL" altLang="nl-NL" sz="3200" dirty="0" err="1">
                <a:cs typeface="Arial" panose="020B0604020202020204" pitchFamily="34" charset="0"/>
              </a:rPr>
              <a:t>needs</a:t>
            </a:r>
            <a:r>
              <a:rPr lang="nl-NL" altLang="nl-NL" sz="3200" dirty="0">
                <a:cs typeface="Arial" panose="020B0604020202020204" pitchFamily="34" charset="0"/>
              </a:rPr>
              <a:t> </a:t>
            </a:r>
            <a:r>
              <a:rPr lang="nl-NL" altLang="nl-NL" sz="3200" dirty="0" err="1">
                <a:cs typeface="Arial" panose="020B0604020202020204" pitchFamily="34" charset="0"/>
              </a:rPr>
              <a:t>to</a:t>
            </a:r>
            <a:r>
              <a:rPr lang="nl-NL" altLang="nl-NL" sz="3200" dirty="0">
                <a:cs typeface="Arial" panose="020B0604020202020204" pitchFamily="34" charset="0"/>
              </a:rPr>
              <a:t> </a:t>
            </a:r>
            <a:r>
              <a:rPr lang="nl-NL" altLang="nl-NL" sz="3200" dirty="0" err="1">
                <a:cs typeface="Arial" panose="020B0604020202020204" pitchFamily="34" charset="0"/>
              </a:rPr>
              <a:t>be</a:t>
            </a:r>
            <a:r>
              <a:rPr lang="nl-NL" altLang="nl-NL" sz="3200" dirty="0">
                <a:cs typeface="Arial" panose="020B0604020202020204" pitchFamily="34" charset="0"/>
              </a:rPr>
              <a:t> </a:t>
            </a:r>
            <a:r>
              <a:rPr lang="nl-NL" altLang="nl-NL" sz="3200" dirty="0" err="1">
                <a:cs typeface="Arial" panose="020B0604020202020204" pitchFamily="34" charset="0"/>
              </a:rPr>
              <a:t>talked</a:t>
            </a:r>
            <a:r>
              <a:rPr lang="nl-NL" altLang="nl-NL" sz="3200" dirty="0">
                <a:cs typeface="Arial" panose="020B0604020202020204" pitchFamily="34" charset="0"/>
              </a:rPr>
              <a:t> </a:t>
            </a:r>
            <a:r>
              <a:rPr lang="nl-NL" altLang="nl-NL" sz="3200" dirty="0" err="1">
                <a:cs typeface="Arial" panose="020B0604020202020204" pitchFamily="34" charset="0"/>
              </a:rPr>
              <a:t>about</a:t>
            </a:r>
            <a:r>
              <a:rPr lang="nl-NL" altLang="nl-NL" sz="3200" dirty="0">
                <a:cs typeface="Arial" panose="020B0604020202020204" pitchFamily="34" charset="0"/>
              </a:rPr>
              <a:t> in public, management </a:t>
            </a:r>
            <a:r>
              <a:rPr lang="nl-NL" altLang="nl-NL" sz="3200" dirty="0" err="1">
                <a:cs typeface="Arial" panose="020B0604020202020204" pitchFamily="34" charset="0"/>
              </a:rPr>
              <a:t>needs</a:t>
            </a:r>
            <a:r>
              <a:rPr lang="nl-NL" altLang="nl-NL" sz="3200" dirty="0">
                <a:cs typeface="Arial" panose="020B0604020202020204" pitchFamily="34" charset="0"/>
              </a:rPr>
              <a:t> </a:t>
            </a:r>
            <a:r>
              <a:rPr lang="nl-NL" altLang="nl-NL" sz="3200" dirty="0" err="1">
                <a:cs typeface="Arial" panose="020B0604020202020204" pitchFamily="34" charset="0"/>
              </a:rPr>
              <a:t>to</a:t>
            </a:r>
            <a:r>
              <a:rPr lang="nl-NL" altLang="nl-NL" sz="3200" dirty="0">
                <a:cs typeface="Arial" panose="020B0604020202020204" pitchFamily="34" charset="0"/>
              </a:rPr>
              <a:t> take a stance.</a:t>
            </a:r>
          </a:p>
          <a:p>
            <a:pPr marL="250825" indent="-250825" eaLnBrk="1" hangingPunct="1">
              <a:buFont typeface="Wingdings" panose="05000000000000000000" pitchFamily="2" charset="2"/>
              <a:buChar char="§"/>
            </a:pPr>
            <a:r>
              <a:rPr lang="nl-NL" altLang="nl-NL" sz="3200" dirty="0">
                <a:cs typeface="Arial" panose="020B0604020202020204" pitchFamily="34" charset="0"/>
              </a:rPr>
              <a:t>The </a:t>
            </a:r>
            <a:r>
              <a:rPr lang="nl-NL" altLang="nl-NL" sz="3200" dirty="0" err="1">
                <a:cs typeface="Arial" panose="020B0604020202020204" pitchFamily="34" charset="0"/>
              </a:rPr>
              <a:t>confidentiality</a:t>
            </a:r>
            <a:r>
              <a:rPr lang="nl-NL" altLang="nl-NL" sz="3200" dirty="0">
                <a:cs typeface="Arial" panose="020B0604020202020204" pitchFamily="34" charset="0"/>
              </a:rPr>
              <a:t> </a:t>
            </a:r>
            <a:r>
              <a:rPr lang="nl-NL" altLang="nl-NL" sz="3200" dirty="0" err="1">
                <a:cs typeface="Arial" panose="020B0604020202020204" pitchFamily="34" charset="0"/>
              </a:rPr>
              <a:t>counsellor</a:t>
            </a:r>
            <a:r>
              <a:rPr lang="nl-NL" altLang="nl-NL" sz="3200" dirty="0">
                <a:cs typeface="Arial" panose="020B0604020202020204" pitchFamily="34" charset="0"/>
              </a:rPr>
              <a:t> offers a safe </a:t>
            </a:r>
            <a:r>
              <a:rPr lang="nl-NL" altLang="nl-NL" sz="3200" dirty="0" err="1">
                <a:cs typeface="Arial" panose="020B0604020202020204" pitchFamily="34" charset="0"/>
              </a:rPr>
              <a:t>space</a:t>
            </a:r>
            <a:r>
              <a:rPr lang="nl-NL" altLang="nl-NL" sz="3200" dirty="0">
                <a:cs typeface="Arial" panose="020B0604020202020204" pitchFamily="34" charset="0"/>
              </a:rPr>
              <a:t> </a:t>
            </a:r>
            <a:r>
              <a:rPr lang="nl-NL" altLang="nl-NL" sz="3200" dirty="0" err="1">
                <a:cs typeface="Arial" panose="020B0604020202020204" pitchFamily="34" charset="0"/>
              </a:rPr>
              <a:t>for</a:t>
            </a:r>
            <a:r>
              <a:rPr lang="nl-NL" altLang="nl-NL" sz="3200" dirty="0">
                <a:cs typeface="Arial" panose="020B0604020202020204" pitchFamily="34" charset="0"/>
              </a:rPr>
              <a:t> </a:t>
            </a:r>
            <a:r>
              <a:rPr lang="nl-NL" altLang="nl-NL" sz="3200" dirty="0" err="1">
                <a:cs typeface="Arial" panose="020B0604020202020204" pitchFamily="34" charset="0"/>
              </a:rPr>
              <a:t>anyone</a:t>
            </a:r>
            <a:r>
              <a:rPr lang="nl-NL" altLang="nl-NL" sz="3200" dirty="0">
                <a:cs typeface="Arial" panose="020B0604020202020204" pitchFamily="34" charset="0"/>
              </a:rPr>
              <a:t> </a:t>
            </a:r>
            <a:r>
              <a:rPr lang="nl-NL" altLang="nl-NL" sz="3200" dirty="0" err="1">
                <a:cs typeface="Arial" panose="020B0604020202020204" pitchFamily="34" charset="0"/>
              </a:rPr>
              <a:t>experienceing</a:t>
            </a:r>
            <a:r>
              <a:rPr lang="nl-NL" altLang="nl-NL" sz="3200" dirty="0">
                <a:cs typeface="Arial" panose="020B0604020202020204" pitchFamily="34" charset="0"/>
              </a:rPr>
              <a:t> </a:t>
            </a:r>
            <a:r>
              <a:rPr lang="nl-NL" altLang="nl-NL" sz="3200" dirty="0" err="1">
                <a:cs typeface="Arial" panose="020B0604020202020204" pitchFamily="34" charset="0"/>
              </a:rPr>
              <a:t>inappropriate</a:t>
            </a:r>
            <a:r>
              <a:rPr lang="nl-NL" altLang="nl-NL" sz="3200" dirty="0">
                <a:cs typeface="Arial" panose="020B0604020202020204" pitchFamily="34" charset="0"/>
              </a:rPr>
              <a:t> </a:t>
            </a:r>
            <a:r>
              <a:rPr lang="nl-NL" altLang="nl-NL" sz="3200" dirty="0" err="1">
                <a:cs typeface="Arial" panose="020B0604020202020204" pitchFamily="34" charset="0"/>
              </a:rPr>
              <a:t>conduct</a:t>
            </a:r>
            <a:endParaRPr lang="nl-NL" altLang="nl-NL" sz="3200" dirty="0"/>
          </a:p>
          <a:p>
            <a:pPr marL="250825" indent="-250825" eaLnBrk="1" hangingPunct="1">
              <a:buFont typeface="Wingdings 3" panose="05040102010807070707" pitchFamily="18" charset="2"/>
              <a:buNone/>
            </a:pPr>
            <a:endParaRPr lang="nl-NL" altLang="nl-NL" sz="2800" dirty="0">
              <a:solidFill>
                <a:srgbClr val="FAC090"/>
              </a:solidFill>
            </a:endParaRPr>
          </a:p>
          <a:p>
            <a:pPr marL="250825" indent="-250825" eaLnBrk="1" hangingPunct="1">
              <a:buFont typeface="Wingdings 3" panose="05040102010807070707" pitchFamily="18" charset="2"/>
              <a:buNone/>
            </a:pPr>
            <a:endParaRPr lang="nl-NL" altLang="nl-NL" sz="2000" dirty="0">
              <a:solidFill>
                <a:srgbClr val="FAC090"/>
              </a:solidFill>
            </a:endParaRPr>
          </a:p>
          <a:p>
            <a:pPr marL="250825" indent="-250825" eaLnBrk="1" hangingPunct="1">
              <a:buFont typeface="Wingdings 3" panose="05040102010807070707" pitchFamily="18" charset="2"/>
              <a:buNone/>
            </a:pPr>
            <a:endParaRPr lang="nl-NL" altLang="nl-NL" sz="2000" dirty="0">
              <a:solidFill>
                <a:srgbClr val="FAC090"/>
              </a:solidFill>
            </a:endParaRPr>
          </a:p>
          <a:p>
            <a:pPr marL="250825" indent="-250825" eaLnBrk="1" hangingPunct="1">
              <a:buFont typeface="Wingdings 3" panose="05040102010807070707" pitchFamily="18" charset="2"/>
              <a:buNone/>
            </a:pPr>
            <a:endParaRPr lang="nl-NL" altLang="nl-NL" sz="2000" dirty="0">
              <a:solidFill>
                <a:srgbClr val="FAC090"/>
              </a:solidFill>
            </a:endParaRPr>
          </a:p>
          <a:p>
            <a:pPr marL="250825" indent="-250825" eaLnBrk="1" hangingPunct="1">
              <a:buFont typeface="Wingdings 3" panose="05040102010807070707" pitchFamily="18" charset="2"/>
              <a:buNone/>
            </a:pPr>
            <a:endParaRPr lang="nl-NL" altLang="nl-NL" dirty="0">
              <a:solidFill>
                <a:srgbClr val="FAC09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E458690A-6228-479B-8022-31BC79298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913"/>
            <a:ext cx="8229600" cy="735012"/>
          </a:xfrm>
        </p:spPr>
        <p:txBody>
          <a:bodyPr/>
          <a:lstStyle/>
          <a:p>
            <a:pPr eaLnBrk="1" hangingPunct="1"/>
            <a:r>
              <a:rPr lang="nl-NL" altLang="nl-NL" sz="4000" b="1">
                <a:cs typeface="Calibri" panose="020F0502020204030204" pitchFamily="34" charset="0"/>
              </a:rPr>
              <a:t>Aims</a:t>
            </a:r>
            <a:endParaRPr lang="en-US" altLang="nl-NL" sz="4000" b="1">
              <a:cs typeface="Calibri" panose="020F0502020204030204" pitchFamily="34" charset="0"/>
            </a:endParaRP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C8885F17-C0DF-4CF1-A6D2-047607120F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550988"/>
            <a:ext cx="8382000" cy="48037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nl-NL" altLang="nl-NL" sz="2800" dirty="0" err="1">
                <a:cs typeface="Calibri" panose="020F0502020204030204" pitchFamily="34" charset="0"/>
              </a:rPr>
              <a:t>Restore</a:t>
            </a:r>
            <a:r>
              <a:rPr lang="nl-NL" altLang="nl-NL" sz="2800" dirty="0">
                <a:cs typeface="Calibri" panose="020F0502020204030204" pitchFamily="34" charset="0"/>
              </a:rPr>
              <a:t> safe setting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nl-NL" altLang="nl-NL" sz="2800" dirty="0" err="1">
                <a:cs typeface="Calibri" panose="020F0502020204030204" pitchFamily="34" charset="0"/>
              </a:rPr>
              <a:t>Terminate</a:t>
            </a:r>
            <a:r>
              <a:rPr lang="nl-NL" altLang="nl-NL" sz="2800" dirty="0">
                <a:cs typeface="Calibri" panose="020F0502020204030204" pitchFamily="34" charset="0"/>
              </a:rPr>
              <a:t> </a:t>
            </a:r>
            <a:r>
              <a:rPr lang="nl-NL" altLang="nl-NL" sz="2800" dirty="0" err="1">
                <a:cs typeface="Calibri" panose="020F0502020204030204" pitchFamily="34" charset="0"/>
              </a:rPr>
              <a:t>undesirable</a:t>
            </a:r>
            <a:r>
              <a:rPr lang="nl-NL" altLang="nl-NL" sz="2800" dirty="0">
                <a:cs typeface="Calibri" panose="020F0502020204030204" pitchFamily="34" charset="0"/>
              </a:rPr>
              <a:t> </a:t>
            </a:r>
            <a:r>
              <a:rPr lang="nl-NL" altLang="nl-NL" sz="2800" dirty="0" err="1">
                <a:cs typeface="Calibri" panose="020F0502020204030204" pitchFamily="34" charset="0"/>
              </a:rPr>
              <a:t>conduct</a:t>
            </a:r>
            <a:r>
              <a:rPr lang="nl-NL" altLang="nl-NL" sz="2800" dirty="0">
                <a:cs typeface="Calibri" panose="020F0502020204030204" pitchFamily="34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nl-NL" altLang="nl-NL" sz="2800" dirty="0">
                <a:cs typeface="Calibri" panose="020F0502020204030204" pitchFamily="34" charset="0"/>
              </a:rPr>
              <a:t>Safe spot </a:t>
            </a:r>
            <a:r>
              <a:rPr lang="nl-NL" altLang="nl-NL" sz="2800" dirty="0" err="1">
                <a:cs typeface="Calibri" panose="020F0502020204030204" pitchFamily="34" charset="0"/>
              </a:rPr>
              <a:t>for</a:t>
            </a:r>
            <a:r>
              <a:rPr lang="nl-NL" altLang="nl-NL" sz="2800" dirty="0">
                <a:cs typeface="Calibri" panose="020F0502020204030204" pitchFamily="34" charset="0"/>
              </a:rPr>
              <a:t> </a:t>
            </a:r>
            <a:r>
              <a:rPr lang="nl-NL" altLang="nl-NL" sz="2800" dirty="0" err="1">
                <a:cs typeface="Calibri" panose="020F0502020204030204" pitchFamily="34" charset="0"/>
              </a:rPr>
              <a:t>students</a:t>
            </a:r>
            <a:endParaRPr lang="nl-NL" altLang="nl-NL" sz="2800" dirty="0"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nl-NL" altLang="nl-NL" sz="2800" dirty="0">
                <a:cs typeface="Calibri" panose="020F0502020204030204" pitchFamily="34" charset="0"/>
              </a:rPr>
              <a:t>No </a:t>
            </a:r>
            <a:r>
              <a:rPr lang="nl-NL" altLang="nl-NL" sz="2800" dirty="0" err="1">
                <a:cs typeface="Calibri" panose="020F0502020204030204" pitchFamily="34" charset="0"/>
              </a:rPr>
              <a:t>negative</a:t>
            </a:r>
            <a:r>
              <a:rPr lang="nl-NL" altLang="nl-NL" sz="2800" dirty="0">
                <a:cs typeface="Calibri" panose="020F0502020204030204" pitchFamily="34" charset="0"/>
              </a:rPr>
              <a:t> </a:t>
            </a:r>
            <a:r>
              <a:rPr lang="nl-NL" altLang="nl-NL" sz="2800" dirty="0" err="1">
                <a:cs typeface="Calibri" panose="020F0502020204030204" pitchFamily="34" charset="0"/>
              </a:rPr>
              <a:t>consequenses</a:t>
            </a:r>
            <a:endParaRPr lang="nl-NL" altLang="nl-NL" sz="2800" dirty="0"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nl-NL" altLang="nl-NL" sz="2800" dirty="0" err="1">
                <a:cs typeface="Calibri" panose="020F0502020204030204" pitchFamily="34" charset="0"/>
              </a:rPr>
              <a:t>Prefer</a:t>
            </a:r>
            <a:r>
              <a:rPr lang="nl-NL" altLang="nl-NL" sz="2800" dirty="0">
                <a:cs typeface="Calibri" panose="020F0502020204030204" pitchFamily="34" charset="0"/>
              </a:rPr>
              <a:t> </a:t>
            </a:r>
            <a:r>
              <a:rPr lang="nl-NL" altLang="nl-NL" sz="2800" dirty="0" err="1">
                <a:cs typeface="Calibri" panose="020F0502020204030204" pitchFamily="34" charset="0"/>
              </a:rPr>
              <a:t>to</a:t>
            </a:r>
            <a:r>
              <a:rPr lang="nl-NL" altLang="nl-NL" sz="2800" dirty="0">
                <a:cs typeface="Calibri" panose="020F0502020204030204" pitchFamily="34" charset="0"/>
              </a:rPr>
              <a:t> de-</a:t>
            </a:r>
            <a:r>
              <a:rPr lang="nl-NL" altLang="nl-NL" sz="2800" dirty="0" err="1">
                <a:cs typeface="Calibri" panose="020F0502020204030204" pitchFamily="34" charset="0"/>
              </a:rPr>
              <a:t>escalate</a:t>
            </a:r>
            <a:r>
              <a:rPr lang="nl-NL" altLang="nl-NL" sz="2800" dirty="0">
                <a:cs typeface="Calibri" panose="020F0502020204030204" pitchFamily="34" charset="0"/>
              </a:rPr>
              <a:t> </a:t>
            </a:r>
            <a:r>
              <a:rPr lang="nl-NL" altLang="nl-NL" sz="2800" dirty="0" err="1">
                <a:cs typeface="Calibri" panose="020F0502020204030204" pitchFamily="34" charset="0"/>
              </a:rPr>
              <a:t>relation</a:t>
            </a:r>
            <a:r>
              <a:rPr lang="nl-NL" altLang="nl-NL" sz="2800" dirty="0">
                <a:cs typeface="Calibri" panose="020F0502020204030204" pitchFamily="34" charset="0"/>
              </a:rPr>
              <a:t> (</a:t>
            </a:r>
            <a:r>
              <a:rPr lang="nl-NL" altLang="nl-NL" sz="2800" dirty="0" err="1">
                <a:cs typeface="Calibri" panose="020F0502020204030204" pitchFamily="34" charset="0"/>
              </a:rPr>
              <a:t>and</a:t>
            </a:r>
            <a:r>
              <a:rPr lang="nl-NL" altLang="nl-NL" sz="2800" dirty="0">
                <a:cs typeface="Calibri" panose="020F0502020204030204" pitchFamily="34" charset="0"/>
              </a:rPr>
              <a:t> </a:t>
            </a:r>
            <a:r>
              <a:rPr lang="nl-NL" altLang="nl-NL" sz="2800" dirty="0" err="1">
                <a:cs typeface="Calibri" panose="020F0502020204030204" pitchFamily="34" charset="0"/>
              </a:rPr>
              <a:t>prevent</a:t>
            </a:r>
            <a:r>
              <a:rPr lang="nl-NL" altLang="nl-NL" sz="2800" dirty="0">
                <a:cs typeface="Calibri" panose="020F0502020204030204" pitchFamily="34" charset="0"/>
              </a:rPr>
              <a:t> official </a:t>
            </a:r>
            <a:r>
              <a:rPr lang="nl-NL" altLang="nl-NL" sz="2800" dirty="0" err="1">
                <a:cs typeface="Calibri" panose="020F0502020204030204" pitchFamily="34" charset="0"/>
              </a:rPr>
              <a:t>complaint</a:t>
            </a:r>
            <a:r>
              <a:rPr lang="nl-NL" altLang="nl-NL" sz="2800" dirty="0">
                <a:cs typeface="Calibri" panose="020F0502020204030204" pitchFamily="34" charset="0"/>
              </a:rPr>
              <a:t> procedure)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nl-NL" altLang="nl-NL" i="1" dirty="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8c4046-da43-471a-83b0-bc5566b3a071" xsi:nil="true"/>
    <lcf76f155ced4ddcb4097134ff3c332f xmlns="3e3037f1-7161-4bc0-842b-a4fdad54800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D886E946FE0B488C49D294AB166BA2" ma:contentTypeVersion="14" ma:contentTypeDescription="Create a new document." ma:contentTypeScope="" ma:versionID="638e98c24ad20cce4da06d5e7aa6b6d7">
  <xsd:schema xmlns:xsd="http://www.w3.org/2001/XMLSchema" xmlns:xs="http://www.w3.org/2001/XMLSchema" xmlns:p="http://schemas.microsoft.com/office/2006/metadata/properties" xmlns:ns2="3e3037f1-7161-4bc0-842b-a4fdad54800f" xmlns:ns3="448c4046-da43-471a-83b0-bc5566b3a071" targetNamespace="http://schemas.microsoft.com/office/2006/metadata/properties" ma:root="true" ma:fieldsID="e0a741137cf7ff9526ea7cb3e2785d03" ns2:_="" ns3:_="">
    <xsd:import namespace="3e3037f1-7161-4bc0-842b-a4fdad54800f"/>
    <xsd:import namespace="448c4046-da43-471a-83b0-bc5566b3a0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3037f1-7161-4bc0-842b-a4fdad5480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f95a2ead-fb08-4f89-b991-c2b7785951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c4046-da43-471a-83b0-bc5566b3a07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2a87c04-ce75-4da2-a80f-3f5d99680ac1}" ma:internalName="TaxCatchAll" ma:showField="CatchAllData" ma:web="448c4046-da43-471a-83b0-bc5566b3a0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BC93CC-1E4A-4B83-8B15-E35AE2C3981C}">
  <ds:schemaRefs>
    <ds:schemaRef ds:uri="http://purl.org/dc/terms/"/>
    <ds:schemaRef ds:uri="http://schemas.openxmlformats.org/package/2006/metadata/core-properties"/>
    <ds:schemaRef ds:uri="http://purl.org/dc/dcmitype/"/>
    <ds:schemaRef ds:uri="448c4046-da43-471a-83b0-bc5566b3a071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3e3037f1-7161-4bc0-842b-a4fdad54800f"/>
  </ds:schemaRefs>
</ds:datastoreItem>
</file>

<file path=customXml/itemProps2.xml><?xml version="1.0" encoding="utf-8"?>
<ds:datastoreItem xmlns:ds="http://schemas.openxmlformats.org/officeDocument/2006/customXml" ds:itemID="{787018B4-6B68-47E2-835E-6253407BEB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4C355E-E76A-4636-A5E1-950888190F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3037f1-7161-4bc0-842b-a4fdad54800f"/>
    <ds:schemaRef ds:uri="448c4046-da43-471a-83b0-bc5566b3a0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3381</TotalTime>
  <Words>637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Corbel</vt:lpstr>
      <vt:lpstr>Roboto</vt:lpstr>
      <vt:lpstr>Trebuchet MS</vt:lpstr>
      <vt:lpstr>Wingdings</vt:lpstr>
      <vt:lpstr>Wingdings 3</vt:lpstr>
      <vt:lpstr>Facet</vt:lpstr>
      <vt:lpstr>Mariken Blom</vt:lpstr>
      <vt:lpstr>When would YOU consider</vt:lpstr>
      <vt:lpstr>PowerPoint Presentation</vt:lpstr>
      <vt:lpstr>Information for students on the website </vt:lpstr>
      <vt:lpstr>Inappropriate conduct</vt:lpstr>
      <vt:lpstr>Some Underlying causes (research from trade union)</vt:lpstr>
      <vt:lpstr>Role Confidential Counsellor</vt:lpstr>
      <vt:lpstr>VU-policy</vt:lpstr>
      <vt:lpstr>Aims</vt:lpstr>
      <vt:lpstr>Ombudsman for students </vt:lpstr>
      <vt:lpstr>Art of Engagement at VU</vt:lpstr>
      <vt:lpstr>3 things to take with you today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Mariken Blom</dc:title>
  <dc:subject>Abrasives white presentation template</dc:subject>
  <dc:creator>Saint-Gobain</dc:creator>
  <cp:lastModifiedBy>Christin Hutubessy</cp:lastModifiedBy>
  <cp:revision>462</cp:revision>
  <dcterms:created xsi:type="dcterms:W3CDTF">2005-02-21T11:14:30Z</dcterms:created>
  <dcterms:modified xsi:type="dcterms:W3CDTF">2023-12-04T09:46:18Z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0x0101001AD886E946FE0B488C49D294AB166BA2</vt:lpwstr>
  </property>
  <property fmtid="{D5CDD505-2E9C-101B-9397-08002B2CF9AE}" pid="3" name="Order">
    <vt:r8>100</vt:r8>
  </property>
  <property fmtid="{D5CDD505-2E9C-101B-9397-08002B2CF9AE}" pid="4" name="MediaServiceImageTags">
    <vt:lpwstr/>
  </property>
</Properties>
</file>