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57"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81"/>
  </p:normalViewPr>
  <p:slideViewPr>
    <p:cSldViewPr snapToGrid="0" snapToObjects="1">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7CD8C-CA18-429A-9A69-6053C39D4AF9}" type="doc">
      <dgm:prSet loTypeId="urn:microsoft.com/office/officeart/2016/7/layout/VerticalSolidActionList" loCatId="List" qsTypeId="urn:microsoft.com/office/officeart/2005/8/quickstyle/simple2" qsCatId="simple" csTypeId="urn:microsoft.com/office/officeart/2005/8/colors/colorful1" csCatId="colorful"/>
      <dgm:spPr/>
      <dgm:t>
        <a:bodyPr/>
        <a:lstStyle/>
        <a:p>
          <a:endParaRPr lang="en-US"/>
        </a:p>
      </dgm:t>
    </dgm:pt>
    <dgm:pt modelId="{196EC59A-548E-4C94-91C1-1663DD598A48}">
      <dgm:prSet/>
      <dgm:spPr/>
      <dgm:t>
        <a:bodyPr/>
        <a:lstStyle/>
        <a:p>
          <a:r>
            <a:rPr lang="en-US"/>
            <a:t>Disseminate</a:t>
          </a:r>
        </a:p>
      </dgm:t>
    </dgm:pt>
    <dgm:pt modelId="{5B0CA07C-136C-45EF-9AAF-A809AA91B9CB}" type="parTrans" cxnId="{5826B352-1008-449F-AD27-E92D26C236C3}">
      <dgm:prSet/>
      <dgm:spPr/>
      <dgm:t>
        <a:bodyPr/>
        <a:lstStyle/>
        <a:p>
          <a:endParaRPr lang="en-US"/>
        </a:p>
      </dgm:t>
    </dgm:pt>
    <dgm:pt modelId="{1E4BF447-D905-4AC8-B79D-3F6D27CB46BB}" type="sibTrans" cxnId="{5826B352-1008-449F-AD27-E92D26C236C3}">
      <dgm:prSet/>
      <dgm:spPr/>
      <dgm:t>
        <a:bodyPr/>
        <a:lstStyle/>
        <a:p>
          <a:endParaRPr lang="en-US"/>
        </a:p>
      </dgm:t>
    </dgm:pt>
    <dgm:pt modelId="{3180BA87-E577-44B1-8C08-60EA365C1C15}">
      <dgm:prSet/>
      <dgm:spPr/>
      <dgm:t>
        <a:bodyPr/>
        <a:lstStyle/>
        <a:p>
          <a:r>
            <a:rPr lang="en-US"/>
            <a:t>Disseminate issues related to sexual violence including educating women in particular to report their experiences because they have rights to speak up and to challenge perpetrators</a:t>
          </a:r>
        </a:p>
      </dgm:t>
    </dgm:pt>
    <dgm:pt modelId="{D1A56B17-6D88-42F0-91CA-C6EAB237970B}" type="parTrans" cxnId="{FDFA03B5-40A9-4C6E-8043-C0C7D4EBA05B}">
      <dgm:prSet/>
      <dgm:spPr/>
      <dgm:t>
        <a:bodyPr/>
        <a:lstStyle/>
        <a:p>
          <a:endParaRPr lang="en-US"/>
        </a:p>
      </dgm:t>
    </dgm:pt>
    <dgm:pt modelId="{665AAC99-2D23-4FA6-A4E3-72D38A4D26D5}" type="sibTrans" cxnId="{FDFA03B5-40A9-4C6E-8043-C0C7D4EBA05B}">
      <dgm:prSet/>
      <dgm:spPr/>
      <dgm:t>
        <a:bodyPr/>
        <a:lstStyle/>
        <a:p>
          <a:endParaRPr lang="en-US"/>
        </a:p>
      </dgm:t>
    </dgm:pt>
    <dgm:pt modelId="{F628CD0A-77F4-4584-B362-190A81F46B32}">
      <dgm:prSet/>
      <dgm:spPr/>
      <dgm:t>
        <a:bodyPr/>
        <a:lstStyle/>
        <a:p>
          <a:r>
            <a:rPr lang="en-US"/>
            <a:t>Advocate</a:t>
          </a:r>
        </a:p>
      </dgm:t>
    </dgm:pt>
    <dgm:pt modelId="{96CA541E-83E5-48DC-BF72-262B445F55F0}" type="parTrans" cxnId="{0A1AB197-66D3-4626-923E-D7DE3A172929}">
      <dgm:prSet/>
      <dgm:spPr/>
      <dgm:t>
        <a:bodyPr/>
        <a:lstStyle/>
        <a:p>
          <a:endParaRPr lang="en-US"/>
        </a:p>
      </dgm:t>
    </dgm:pt>
    <dgm:pt modelId="{31853057-A75E-478F-A1D8-74932B66FFFC}" type="sibTrans" cxnId="{0A1AB197-66D3-4626-923E-D7DE3A172929}">
      <dgm:prSet/>
      <dgm:spPr/>
      <dgm:t>
        <a:bodyPr/>
        <a:lstStyle/>
        <a:p>
          <a:endParaRPr lang="en-US"/>
        </a:p>
      </dgm:t>
    </dgm:pt>
    <dgm:pt modelId="{19208BA9-4D25-463D-9AA3-72E1FCC7F6B3}">
      <dgm:prSet/>
      <dgm:spPr/>
      <dgm:t>
        <a:bodyPr/>
        <a:lstStyle/>
        <a:p>
          <a:r>
            <a:rPr lang="en-US"/>
            <a:t>Advocate survivors of sexual violence and refer them to the appropriates services such as LBH, gender unit in the government or police </a:t>
          </a:r>
        </a:p>
      </dgm:t>
    </dgm:pt>
    <dgm:pt modelId="{29832833-FE89-49C4-BC47-137CA1B20EB9}" type="parTrans" cxnId="{8821D6E0-304B-4199-8373-162ED6A4338D}">
      <dgm:prSet/>
      <dgm:spPr/>
      <dgm:t>
        <a:bodyPr/>
        <a:lstStyle/>
        <a:p>
          <a:endParaRPr lang="en-US"/>
        </a:p>
      </dgm:t>
    </dgm:pt>
    <dgm:pt modelId="{3A70364B-4C84-46E1-A396-750F4979CD98}" type="sibTrans" cxnId="{8821D6E0-304B-4199-8373-162ED6A4338D}">
      <dgm:prSet/>
      <dgm:spPr/>
      <dgm:t>
        <a:bodyPr/>
        <a:lstStyle/>
        <a:p>
          <a:endParaRPr lang="en-US"/>
        </a:p>
      </dgm:t>
    </dgm:pt>
    <dgm:pt modelId="{67226028-16A2-4185-9EC7-586FC1761A04}">
      <dgm:prSet/>
      <dgm:spPr/>
      <dgm:t>
        <a:bodyPr/>
        <a:lstStyle/>
        <a:p>
          <a:r>
            <a:rPr lang="en-US"/>
            <a:t>Endorse</a:t>
          </a:r>
        </a:p>
      </dgm:t>
    </dgm:pt>
    <dgm:pt modelId="{D40CA34B-03F9-415F-8878-07ADC22BA86D}" type="parTrans" cxnId="{4C388AD3-515D-4999-B494-4113225D0DAE}">
      <dgm:prSet/>
      <dgm:spPr/>
      <dgm:t>
        <a:bodyPr/>
        <a:lstStyle/>
        <a:p>
          <a:endParaRPr lang="en-US"/>
        </a:p>
      </dgm:t>
    </dgm:pt>
    <dgm:pt modelId="{169C3F82-E112-4178-9E41-448663047389}" type="sibTrans" cxnId="{4C388AD3-515D-4999-B494-4113225D0DAE}">
      <dgm:prSet/>
      <dgm:spPr/>
      <dgm:t>
        <a:bodyPr/>
        <a:lstStyle/>
        <a:p>
          <a:endParaRPr lang="en-US"/>
        </a:p>
      </dgm:t>
    </dgm:pt>
    <dgm:pt modelId="{08787A94-E4ED-4098-A6D8-55CAF2C4E138}">
      <dgm:prSet/>
      <dgm:spPr/>
      <dgm:t>
        <a:bodyPr/>
        <a:lstStyle/>
        <a:p>
          <a:r>
            <a:rPr lang="en-US"/>
            <a:t>Endorse internal campus ethic committee to proceed survivors’ report =&gt; make recommendation to Rector for punishment etc. </a:t>
          </a:r>
        </a:p>
      </dgm:t>
    </dgm:pt>
    <dgm:pt modelId="{A474B25D-3FF3-4AC2-B91D-A318131AA064}" type="parTrans" cxnId="{470D29A5-6325-4291-8B7A-13F18356EFFB}">
      <dgm:prSet/>
      <dgm:spPr/>
      <dgm:t>
        <a:bodyPr/>
        <a:lstStyle/>
        <a:p>
          <a:endParaRPr lang="en-US"/>
        </a:p>
      </dgm:t>
    </dgm:pt>
    <dgm:pt modelId="{1714C273-0522-495A-B4FB-0D7DADCC7C2E}" type="sibTrans" cxnId="{470D29A5-6325-4291-8B7A-13F18356EFFB}">
      <dgm:prSet/>
      <dgm:spPr/>
      <dgm:t>
        <a:bodyPr/>
        <a:lstStyle/>
        <a:p>
          <a:endParaRPr lang="en-US"/>
        </a:p>
      </dgm:t>
    </dgm:pt>
    <dgm:pt modelId="{0E9CA2EF-088C-AD4F-8856-ED24935C1B15}" type="pres">
      <dgm:prSet presAssocID="{C1A7CD8C-CA18-429A-9A69-6053C39D4AF9}" presName="Name0" presStyleCnt="0">
        <dgm:presLayoutVars>
          <dgm:dir/>
          <dgm:animLvl val="lvl"/>
          <dgm:resizeHandles val="exact"/>
        </dgm:presLayoutVars>
      </dgm:prSet>
      <dgm:spPr/>
    </dgm:pt>
    <dgm:pt modelId="{11FD5D23-FFF7-1043-9B46-ED70EC30E5F5}" type="pres">
      <dgm:prSet presAssocID="{196EC59A-548E-4C94-91C1-1663DD598A48}" presName="linNode" presStyleCnt="0"/>
      <dgm:spPr/>
    </dgm:pt>
    <dgm:pt modelId="{838786CC-F3A4-F341-B5AA-5977DB1CA79A}" type="pres">
      <dgm:prSet presAssocID="{196EC59A-548E-4C94-91C1-1663DD598A48}" presName="parentText" presStyleLbl="alignNode1" presStyleIdx="0" presStyleCnt="3">
        <dgm:presLayoutVars>
          <dgm:chMax val="1"/>
          <dgm:bulletEnabled/>
        </dgm:presLayoutVars>
      </dgm:prSet>
      <dgm:spPr/>
    </dgm:pt>
    <dgm:pt modelId="{D5FAE631-48FA-0440-B5FC-CC48E3803B03}" type="pres">
      <dgm:prSet presAssocID="{196EC59A-548E-4C94-91C1-1663DD598A48}" presName="descendantText" presStyleLbl="alignAccFollowNode1" presStyleIdx="0" presStyleCnt="3">
        <dgm:presLayoutVars>
          <dgm:bulletEnabled/>
        </dgm:presLayoutVars>
      </dgm:prSet>
      <dgm:spPr/>
    </dgm:pt>
    <dgm:pt modelId="{4C233A71-9A87-B544-A098-5DAB46A0764B}" type="pres">
      <dgm:prSet presAssocID="{1E4BF447-D905-4AC8-B79D-3F6D27CB46BB}" presName="sp" presStyleCnt="0"/>
      <dgm:spPr/>
    </dgm:pt>
    <dgm:pt modelId="{69374D16-F88C-C24C-9069-D1BB8F4C317E}" type="pres">
      <dgm:prSet presAssocID="{F628CD0A-77F4-4584-B362-190A81F46B32}" presName="linNode" presStyleCnt="0"/>
      <dgm:spPr/>
    </dgm:pt>
    <dgm:pt modelId="{86CEE2A5-F2D8-784C-94BB-297E385C2053}" type="pres">
      <dgm:prSet presAssocID="{F628CD0A-77F4-4584-B362-190A81F46B32}" presName="parentText" presStyleLbl="alignNode1" presStyleIdx="1" presStyleCnt="3">
        <dgm:presLayoutVars>
          <dgm:chMax val="1"/>
          <dgm:bulletEnabled/>
        </dgm:presLayoutVars>
      </dgm:prSet>
      <dgm:spPr/>
    </dgm:pt>
    <dgm:pt modelId="{F5557DF0-E18D-D248-B97D-73B8677F8433}" type="pres">
      <dgm:prSet presAssocID="{F628CD0A-77F4-4584-B362-190A81F46B32}" presName="descendantText" presStyleLbl="alignAccFollowNode1" presStyleIdx="1" presStyleCnt="3">
        <dgm:presLayoutVars>
          <dgm:bulletEnabled/>
        </dgm:presLayoutVars>
      </dgm:prSet>
      <dgm:spPr/>
    </dgm:pt>
    <dgm:pt modelId="{60738856-368C-4E41-B26A-9AC7E47029BA}" type="pres">
      <dgm:prSet presAssocID="{31853057-A75E-478F-A1D8-74932B66FFFC}" presName="sp" presStyleCnt="0"/>
      <dgm:spPr/>
    </dgm:pt>
    <dgm:pt modelId="{D6C6A1CE-F682-F248-8D60-96F40E0DE008}" type="pres">
      <dgm:prSet presAssocID="{67226028-16A2-4185-9EC7-586FC1761A04}" presName="linNode" presStyleCnt="0"/>
      <dgm:spPr/>
    </dgm:pt>
    <dgm:pt modelId="{04B6DDAE-59AE-CF47-BBE2-08ADCBD00497}" type="pres">
      <dgm:prSet presAssocID="{67226028-16A2-4185-9EC7-586FC1761A04}" presName="parentText" presStyleLbl="alignNode1" presStyleIdx="2" presStyleCnt="3">
        <dgm:presLayoutVars>
          <dgm:chMax val="1"/>
          <dgm:bulletEnabled/>
        </dgm:presLayoutVars>
      </dgm:prSet>
      <dgm:spPr/>
    </dgm:pt>
    <dgm:pt modelId="{D2D4313F-372E-C74D-B6E5-04DF69612BC0}" type="pres">
      <dgm:prSet presAssocID="{67226028-16A2-4185-9EC7-586FC1761A04}" presName="descendantText" presStyleLbl="alignAccFollowNode1" presStyleIdx="2" presStyleCnt="3">
        <dgm:presLayoutVars>
          <dgm:bulletEnabled/>
        </dgm:presLayoutVars>
      </dgm:prSet>
      <dgm:spPr/>
    </dgm:pt>
  </dgm:ptLst>
  <dgm:cxnLst>
    <dgm:cxn modelId="{6BC3E917-AE8C-874B-9216-623862CD54EF}" type="presOf" srcId="{67226028-16A2-4185-9EC7-586FC1761A04}" destId="{04B6DDAE-59AE-CF47-BBE2-08ADCBD00497}" srcOrd="0" destOrd="0" presId="urn:microsoft.com/office/officeart/2016/7/layout/VerticalSolidActionList"/>
    <dgm:cxn modelId="{5826B352-1008-449F-AD27-E92D26C236C3}" srcId="{C1A7CD8C-CA18-429A-9A69-6053C39D4AF9}" destId="{196EC59A-548E-4C94-91C1-1663DD598A48}" srcOrd="0" destOrd="0" parTransId="{5B0CA07C-136C-45EF-9AAF-A809AA91B9CB}" sibTransId="{1E4BF447-D905-4AC8-B79D-3F6D27CB46BB}"/>
    <dgm:cxn modelId="{4602DE53-ECFE-7942-AF90-3721C77D696C}" type="presOf" srcId="{196EC59A-548E-4C94-91C1-1663DD598A48}" destId="{838786CC-F3A4-F341-B5AA-5977DB1CA79A}" srcOrd="0" destOrd="0" presId="urn:microsoft.com/office/officeart/2016/7/layout/VerticalSolidActionList"/>
    <dgm:cxn modelId="{6D918F77-EF5B-304F-B003-FA191801E8A7}" type="presOf" srcId="{08787A94-E4ED-4098-A6D8-55CAF2C4E138}" destId="{D2D4313F-372E-C74D-B6E5-04DF69612BC0}" srcOrd="0" destOrd="0" presId="urn:microsoft.com/office/officeart/2016/7/layout/VerticalSolidActionList"/>
    <dgm:cxn modelId="{10D58592-A498-D14E-96DA-85156CF82911}" type="presOf" srcId="{19208BA9-4D25-463D-9AA3-72E1FCC7F6B3}" destId="{F5557DF0-E18D-D248-B97D-73B8677F8433}" srcOrd="0" destOrd="0" presId="urn:microsoft.com/office/officeart/2016/7/layout/VerticalSolidActionList"/>
    <dgm:cxn modelId="{0A1AB197-66D3-4626-923E-D7DE3A172929}" srcId="{C1A7CD8C-CA18-429A-9A69-6053C39D4AF9}" destId="{F628CD0A-77F4-4584-B362-190A81F46B32}" srcOrd="1" destOrd="0" parTransId="{96CA541E-83E5-48DC-BF72-262B445F55F0}" sibTransId="{31853057-A75E-478F-A1D8-74932B66FFFC}"/>
    <dgm:cxn modelId="{933EBBA4-F2D5-B947-91C5-75BAE9323C05}" type="presOf" srcId="{C1A7CD8C-CA18-429A-9A69-6053C39D4AF9}" destId="{0E9CA2EF-088C-AD4F-8856-ED24935C1B15}" srcOrd="0" destOrd="0" presId="urn:microsoft.com/office/officeart/2016/7/layout/VerticalSolidActionList"/>
    <dgm:cxn modelId="{470D29A5-6325-4291-8B7A-13F18356EFFB}" srcId="{67226028-16A2-4185-9EC7-586FC1761A04}" destId="{08787A94-E4ED-4098-A6D8-55CAF2C4E138}" srcOrd="0" destOrd="0" parTransId="{A474B25D-3FF3-4AC2-B91D-A318131AA064}" sibTransId="{1714C273-0522-495A-B4FB-0D7DADCC7C2E}"/>
    <dgm:cxn modelId="{FDFA03B5-40A9-4C6E-8043-C0C7D4EBA05B}" srcId="{196EC59A-548E-4C94-91C1-1663DD598A48}" destId="{3180BA87-E577-44B1-8C08-60EA365C1C15}" srcOrd="0" destOrd="0" parTransId="{D1A56B17-6D88-42F0-91CA-C6EAB237970B}" sibTransId="{665AAC99-2D23-4FA6-A4E3-72D38A4D26D5}"/>
    <dgm:cxn modelId="{41E072C0-0145-3845-A3EF-06E84D835396}" type="presOf" srcId="{F628CD0A-77F4-4584-B362-190A81F46B32}" destId="{86CEE2A5-F2D8-784C-94BB-297E385C2053}" srcOrd="0" destOrd="0" presId="urn:microsoft.com/office/officeart/2016/7/layout/VerticalSolidActionList"/>
    <dgm:cxn modelId="{4C388AD3-515D-4999-B494-4113225D0DAE}" srcId="{C1A7CD8C-CA18-429A-9A69-6053C39D4AF9}" destId="{67226028-16A2-4185-9EC7-586FC1761A04}" srcOrd="2" destOrd="0" parTransId="{D40CA34B-03F9-415F-8878-07ADC22BA86D}" sibTransId="{169C3F82-E112-4178-9E41-448663047389}"/>
    <dgm:cxn modelId="{8821D6E0-304B-4199-8373-162ED6A4338D}" srcId="{F628CD0A-77F4-4584-B362-190A81F46B32}" destId="{19208BA9-4D25-463D-9AA3-72E1FCC7F6B3}" srcOrd="0" destOrd="0" parTransId="{29832833-FE89-49C4-BC47-137CA1B20EB9}" sibTransId="{3A70364B-4C84-46E1-A396-750F4979CD98}"/>
    <dgm:cxn modelId="{D461B1EF-18EE-B145-9721-06E0333A1054}" type="presOf" srcId="{3180BA87-E577-44B1-8C08-60EA365C1C15}" destId="{D5FAE631-48FA-0440-B5FC-CC48E3803B03}" srcOrd="0" destOrd="0" presId="urn:microsoft.com/office/officeart/2016/7/layout/VerticalSolidActionList"/>
    <dgm:cxn modelId="{60AEB5A5-AD17-9B4A-B5EB-730B84358A86}" type="presParOf" srcId="{0E9CA2EF-088C-AD4F-8856-ED24935C1B15}" destId="{11FD5D23-FFF7-1043-9B46-ED70EC30E5F5}" srcOrd="0" destOrd="0" presId="urn:microsoft.com/office/officeart/2016/7/layout/VerticalSolidActionList"/>
    <dgm:cxn modelId="{92168AF9-E2AB-B74E-94F7-213F46365EE2}" type="presParOf" srcId="{11FD5D23-FFF7-1043-9B46-ED70EC30E5F5}" destId="{838786CC-F3A4-F341-B5AA-5977DB1CA79A}" srcOrd="0" destOrd="0" presId="urn:microsoft.com/office/officeart/2016/7/layout/VerticalSolidActionList"/>
    <dgm:cxn modelId="{0EAE2B71-3BC8-C84C-BE30-13CEEAB1CB93}" type="presParOf" srcId="{11FD5D23-FFF7-1043-9B46-ED70EC30E5F5}" destId="{D5FAE631-48FA-0440-B5FC-CC48E3803B03}" srcOrd="1" destOrd="0" presId="urn:microsoft.com/office/officeart/2016/7/layout/VerticalSolidActionList"/>
    <dgm:cxn modelId="{66D788B2-C60A-3B47-8833-F49314C46176}" type="presParOf" srcId="{0E9CA2EF-088C-AD4F-8856-ED24935C1B15}" destId="{4C233A71-9A87-B544-A098-5DAB46A0764B}" srcOrd="1" destOrd="0" presId="urn:microsoft.com/office/officeart/2016/7/layout/VerticalSolidActionList"/>
    <dgm:cxn modelId="{37F74E9C-7E8B-5D4B-B56B-9976E2BAFF7D}" type="presParOf" srcId="{0E9CA2EF-088C-AD4F-8856-ED24935C1B15}" destId="{69374D16-F88C-C24C-9069-D1BB8F4C317E}" srcOrd="2" destOrd="0" presId="urn:microsoft.com/office/officeart/2016/7/layout/VerticalSolidActionList"/>
    <dgm:cxn modelId="{F91D91D0-C097-0A4B-92D3-AF7370C110EA}" type="presParOf" srcId="{69374D16-F88C-C24C-9069-D1BB8F4C317E}" destId="{86CEE2A5-F2D8-784C-94BB-297E385C2053}" srcOrd="0" destOrd="0" presId="urn:microsoft.com/office/officeart/2016/7/layout/VerticalSolidActionList"/>
    <dgm:cxn modelId="{2A656934-283F-2748-B596-CA731C04730F}" type="presParOf" srcId="{69374D16-F88C-C24C-9069-D1BB8F4C317E}" destId="{F5557DF0-E18D-D248-B97D-73B8677F8433}" srcOrd="1" destOrd="0" presId="urn:microsoft.com/office/officeart/2016/7/layout/VerticalSolidActionList"/>
    <dgm:cxn modelId="{9AB09E5A-914A-064E-AAEC-A39F3DA36D50}" type="presParOf" srcId="{0E9CA2EF-088C-AD4F-8856-ED24935C1B15}" destId="{60738856-368C-4E41-B26A-9AC7E47029BA}" srcOrd="3" destOrd="0" presId="urn:microsoft.com/office/officeart/2016/7/layout/VerticalSolidActionList"/>
    <dgm:cxn modelId="{FD37D2E7-C6D9-1943-BF2B-5DC550D96BAA}" type="presParOf" srcId="{0E9CA2EF-088C-AD4F-8856-ED24935C1B15}" destId="{D6C6A1CE-F682-F248-8D60-96F40E0DE008}" srcOrd="4" destOrd="0" presId="urn:microsoft.com/office/officeart/2016/7/layout/VerticalSolidActionList"/>
    <dgm:cxn modelId="{79D5540E-1345-5149-919D-4C04BEC50CFA}" type="presParOf" srcId="{D6C6A1CE-F682-F248-8D60-96F40E0DE008}" destId="{04B6DDAE-59AE-CF47-BBE2-08ADCBD00497}" srcOrd="0" destOrd="0" presId="urn:microsoft.com/office/officeart/2016/7/layout/VerticalSolidActionList"/>
    <dgm:cxn modelId="{99E5D029-6DEF-A841-821B-1B90E924F9EB}" type="presParOf" srcId="{D6C6A1CE-F682-F248-8D60-96F40E0DE008}" destId="{D2D4313F-372E-C74D-B6E5-04DF69612BC0}"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AE631-48FA-0440-B5FC-CC48E3803B03}">
      <dsp:nvSpPr>
        <dsp:cNvPr id="0" name=""/>
        <dsp:cNvSpPr/>
      </dsp:nvSpPr>
      <dsp:spPr>
        <a:xfrm>
          <a:off x="2103120" y="1359"/>
          <a:ext cx="8412480" cy="139378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022" rIns="163225" bIns="354022" numCol="1" spcCol="1270" anchor="ctr" anchorCtr="0">
          <a:noAutofit/>
        </a:bodyPr>
        <a:lstStyle/>
        <a:p>
          <a:pPr marL="0" lvl="0" indent="0" algn="l" defTabSz="755650">
            <a:lnSpc>
              <a:spcPct val="90000"/>
            </a:lnSpc>
            <a:spcBef>
              <a:spcPct val="0"/>
            </a:spcBef>
            <a:spcAft>
              <a:spcPct val="35000"/>
            </a:spcAft>
            <a:buNone/>
          </a:pPr>
          <a:r>
            <a:rPr lang="en-US" sz="1700" kern="1200"/>
            <a:t>Disseminate issues related to sexual violence including educating women in particular to report their experiences because they have rights to speak up and to challenge perpetrators</a:t>
          </a:r>
        </a:p>
      </dsp:txBody>
      <dsp:txXfrm>
        <a:off x="2103120" y="1359"/>
        <a:ext cx="8412480" cy="1393787"/>
      </dsp:txXfrm>
    </dsp:sp>
    <dsp:sp modelId="{838786CC-F3A4-F341-B5AA-5977DB1CA79A}">
      <dsp:nvSpPr>
        <dsp:cNvPr id="0" name=""/>
        <dsp:cNvSpPr/>
      </dsp:nvSpPr>
      <dsp:spPr>
        <a:xfrm>
          <a:off x="0" y="1359"/>
          <a:ext cx="2103120" cy="13937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290" tIns="137675" rIns="111290" bIns="137675" numCol="1" spcCol="1270" anchor="ctr" anchorCtr="0">
          <a:noAutofit/>
        </a:bodyPr>
        <a:lstStyle/>
        <a:p>
          <a:pPr marL="0" lvl="0" indent="0" algn="ctr" defTabSz="933450">
            <a:lnSpc>
              <a:spcPct val="90000"/>
            </a:lnSpc>
            <a:spcBef>
              <a:spcPct val="0"/>
            </a:spcBef>
            <a:spcAft>
              <a:spcPct val="35000"/>
            </a:spcAft>
            <a:buNone/>
          </a:pPr>
          <a:r>
            <a:rPr lang="en-US" sz="2100" kern="1200"/>
            <a:t>Disseminate</a:t>
          </a:r>
        </a:p>
      </dsp:txBody>
      <dsp:txXfrm>
        <a:off x="0" y="1359"/>
        <a:ext cx="2103120" cy="1393787"/>
      </dsp:txXfrm>
    </dsp:sp>
    <dsp:sp modelId="{F5557DF0-E18D-D248-B97D-73B8677F8433}">
      <dsp:nvSpPr>
        <dsp:cNvPr id="0" name=""/>
        <dsp:cNvSpPr/>
      </dsp:nvSpPr>
      <dsp:spPr>
        <a:xfrm>
          <a:off x="2103120" y="1478775"/>
          <a:ext cx="8412480" cy="139378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022" rIns="163225" bIns="354022" numCol="1" spcCol="1270" anchor="ctr" anchorCtr="0">
          <a:noAutofit/>
        </a:bodyPr>
        <a:lstStyle/>
        <a:p>
          <a:pPr marL="0" lvl="0" indent="0" algn="l" defTabSz="755650">
            <a:lnSpc>
              <a:spcPct val="90000"/>
            </a:lnSpc>
            <a:spcBef>
              <a:spcPct val="0"/>
            </a:spcBef>
            <a:spcAft>
              <a:spcPct val="35000"/>
            </a:spcAft>
            <a:buNone/>
          </a:pPr>
          <a:r>
            <a:rPr lang="en-US" sz="1700" kern="1200"/>
            <a:t>Advocate survivors of sexual violence and refer them to the appropriates services such as LBH, gender unit in the government or police </a:t>
          </a:r>
        </a:p>
      </dsp:txBody>
      <dsp:txXfrm>
        <a:off x="2103120" y="1478775"/>
        <a:ext cx="8412480" cy="1393787"/>
      </dsp:txXfrm>
    </dsp:sp>
    <dsp:sp modelId="{86CEE2A5-F2D8-784C-94BB-297E385C2053}">
      <dsp:nvSpPr>
        <dsp:cNvPr id="0" name=""/>
        <dsp:cNvSpPr/>
      </dsp:nvSpPr>
      <dsp:spPr>
        <a:xfrm>
          <a:off x="0" y="1478775"/>
          <a:ext cx="2103120" cy="139378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290" tIns="137675" rIns="111290" bIns="137675" numCol="1" spcCol="1270" anchor="ctr" anchorCtr="0">
          <a:noAutofit/>
        </a:bodyPr>
        <a:lstStyle/>
        <a:p>
          <a:pPr marL="0" lvl="0" indent="0" algn="ctr" defTabSz="933450">
            <a:lnSpc>
              <a:spcPct val="90000"/>
            </a:lnSpc>
            <a:spcBef>
              <a:spcPct val="0"/>
            </a:spcBef>
            <a:spcAft>
              <a:spcPct val="35000"/>
            </a:spcAft>
            <a:buNone/>
          </a:pPr>
          <a:r>
            <a:rPr lang="en-US" sz="2100" kern="1200"/>
            <a:t>Advocate</a:t>
          </a:r>
        </a:p>
      </dsp:txBody>
      <dsp:txXfrm>
        <a:off x="0" y="1478775"/>
        <a:ext cx="2103120" cy="1393787"/>
      </dsp:txXfrm>
    </dsp:sp>
    <dsp:sp modelId="{D2D4313F-372E-C74D-B6E5-04DF69612BC0}">
      <dsp:nvSpPr>
        <dsp:cNvPr id="0" name=""/>
        <dsp:cNvSpPr/>
      </dsp:nvSpPr>
      <dsp:spPr>
        <a:xfrm>
          <a:off x="2103120" y="2956190"/>
          <a:ext cx="8412480" cy="139378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354022" rIns="163225" bIns="354022" numCol="1" spcCol="1270" anchor="ctr" anchorCtr="0">
          <a:noAutofit/>
        </a:bodyPr>
        <a:lstStyle/>
        <a:p>
          <a:pPr marL="0" lvl="0" indent="0" algn="l" defTabSz="755650">
            <a:lnSpc>
              <a:spcPct val="90000"/>
            </a:lnSpc>
            <a:spcBef>
              <a:spcPct val="0"/>
            </a:spcBef>
            <a:spcAft>
              <a:spcPct val="35000"/>
            </a:spcAft>
            <a:buNone/>
          </a:pPr>
          <a:r>
            <a:rPr lang="en-US" sz="1700" kern="1200"/>
            <a:t>Endorse internal campus ethic committee to proceed survivors’ report =&gt; make recommendation to Rector for punishment etc. </a:t>
          </a:r>
        </a:p>
      </dsp:txBody>
      <dsp:txXfrm>
        <a:off x="2103120" y="2956190"/>
        <a:ext cx="8412480" cy="1393787"/>
      </dsp:txXfrm>
    </dsp:sp>
    <dsp:sp modelId="{04B6DDAE-59AE-CF47-BBE2-08ADCBD00497}">
      <dsp:nvSpPr>
        <dsp:cNvPr id="0" name=""/>
        <dsp:cNvSpPr/>
      </dsp:nvSpPr>
      <dsp:spPr>
        <a:xfrm>
          <a:off x="0" y="2956190"/>
          <a:ext cx="2103120" cy="139378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290" tIns="137675" rIns="111290" bIns="137675" numCol="1" spcCol="1270" anchor="ctr" anchorCtr="0">
          <a:noAutofit/>
        </a:bodyPr>
        <a:lstStyle/>
        <a:p>
          <a:pPr marL="0" lvl="0" indent="0" algn="ctr" defTabSz="933450">
            <a:lnSpc>
              <a:spcPct val="90000"/>
            </a:lnSpc>
            <a:spcBef>
              <a:spcPct val="0"/>
            </a:spcBef>
            <a:spcAft>
              <a:spcPct val="35000"/>
            </a:spcAft>
            <a:buNone/>
          </a:pPr>
          <a:r>
            <a:rPr lang="en-US" sz="2100" kern="1200"/>
            <a:t>Endorse</a:t>
          </a:r>
        </a:p>
      </dsp:txBody>
      <dsp:txXfrm>
        <a:off x="0" y="2956190"/>
        <a:ext cx="2103120" cy="139378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6021E-8257-A43B-0663-06ECFEBA60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5B7E28-653A-4573-F1CA-36494725D1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8E5BC9-069F-108B-6457-0EFEED25F002}"/>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832A8268-6ECF-51C3-317E-4D844212C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D252-95C9-44B2-DB1B-F9B38777988D}"/>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220352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8A6E-0163-8B00-6F61-2AB9F45711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090146-324E-5DA1-A470-243C662C39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70D6D-75CB-B6C8-E237-9FA087DBFF36}"/>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9174BFDE-DC00-A203-749D-C3AED3B0E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C6508-8E07-B102-4BA9-EA07F01A8B79}"/>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386035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76617F-9735-17F3-605E-B5EE28190A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0BB58D-530A-A404-8339-3297299C4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3D2CB-312D-C2DD-42E6-A8C4179B296C}"/>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BB2C9873-016A-2BD7-2699-8ED913CD0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87A050-D071-7F32-25A1-E1E562EE6718}"/>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144162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608F-2979-5E81-1FB3-F8905ED78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CCB809-A8F2-49D0-4113-51971BC32E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3E9E9-15AF-BD7E-1D74-4D4DA0150EE4}"/>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BE649AF8-583B-9C62-B282-EE7CC83B0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ABA94-AD09-FB91-793F-B6E35A3C1CC6}"/>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284187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6BBE-A536-C839-225F-FDEBE69C0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0634B6-AF48-B474-242E-2D79492DE7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756E3B-3E7F-6A8F-DD1D-95C08677E62C}"/>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66231FF9-ED06-20E6-E974-6C8223CE6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D9628-FADE-297F-615E-FAA762F458C3}"/>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423965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3AB97-D209-B245-1490-6A65C4AD6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DDFE26-A829-07F8-D00A-2B19792578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7AA6D7-DD8B-3A3E-C642-7FFBB011C9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A58BB0-CBE1-8782-9BB5-1A5DA2614070}"/>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6" name="Footer Placeholder 5">
            <a:extLst>
              <a:ext uri="{FF2B5EF4-FFF2-40B4-BE49-F238E27FC236}">
                <a16:creationId xmlns:a16="http://schemas.microsoft.com/office/drawing/2014/main" id="{AA2BBED8-E3E4-F3CF-2D14-CBFBB6D50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4DD7ED-E85E-3541-5813-60C0E419C77F}"/>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410699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C849-402F-DA78-79F3-1FECC81C3F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0B22F3-E2B4-35D2-718F-A3540A27D1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E04877-7280-3211-71CF-EB710934A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3BBF2-2C64-D874-E8C8-363E4E5FED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82F70F-80DA-8E9A-188E-E79799D52A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04B711-D0E7-5F2B-06F8-605F198F8E1A}"/>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8" name="Footer Placeholder 7">
            <a:extLst>
              <a:ext uri="{FF2B5EF4-FFF2-40B4-BE49-F238E27FC236}">
                <a16:creationId xmlns:a16="http://schemas.microsoft.com/office/drawing/2014/main" id="{2C85389A-0BE3-28E6-ACF1-18488DF36E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BD72DE-BC03-4A56-05D1-1E2A4BD5E363}"/>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10893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5E2B-1463-5E75-CA85-5924B2B991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9A1A60-0331-F021-009A-A8B7FFC5593F}"/>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4" name="Footer Placeholder 3">
            <a:extLst>
              <a:ext uri="{FF2B5EF4-FFF2-40B4-BE49-F238E27FC236}">
                <a16:creationId xmlns:a16="http://schemas.microsoft.com/office/drawing/2014/main" id="{32A810EA-3850-D906-945F-5987D5765A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FCBE4D-2184-9333-154D-47957877EB09}"/>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393101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441891-6D06-A174-4A4C-4493B63E82D2}"/>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3" name="Footer Placeholder 2">
            <a:extLst>
              <a:ext uri="{FF2B5EF4-FFF2-40B4-BE49-F238E27FC236}">
                <a16:creationId xmlns:a16="http://schemas.microsoft.com/office/drawing/2014/main" id="{EC2AD454-EDE3-87F7-74F4-006E02EAD3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3A39D6-8D57-FE43-8D30-B8E2ECCAFC91}"/>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412243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D450E-25FA-5E8B-5E4C-5F2F58BCF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07DE78-0B1E-D9DC-7966-1A2573ED30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B145F8-214C-786D-D6DB-BD26B756B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C54BF5-13DE-B247-BDE6-B309E1C5CFDF}"/>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6" name="Footer Placeholder 5">
            <a:extLst>
              <a:ext uri="{FF2B5EF4-FFF2-40B4-BE49-F238E27FC236}">
                <a16:creationId xmlns:a16="http://schemas.microsoft.com/office/drawing/2014/main" id="{2407646F-E28D-E538-76AA-10389A3CA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5CF32-94B1-0A73-20B1-CCE00F25DDC0}"/>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17789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5572-87DB-CBFE-8D66-27CD0BEF3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D80ADF-6456-D21E-41A6-1EF6935B8A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F22B2-C5ED-94A9-7893-54B563CDA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31E475-6F93-34BF-FA12-DE08110FB7F0}"/>
              </a:ext>
            </a:extLst>
          </p:cNvPr>
          <p:cNvSpPr>
            <a:spLocks noGrp="1"/>
          </p:cNvSpPr>
          <p:nvPr>
            <p:ph type="dt" sz="half" idx="10"/>
          </p:nvPr>
        </p:nvSpPr>
        <p:spPr/>
        <p:txBody>
          <a:bodyPr/>
          <a:lstStyle/>
          <a:p>
            <a:fld id="{502202E2-119A-594C-AAEA-A3C15BE462A0}" type="datetimeFigureOut">
              <a:rPr lang="en-US" smtClean="0"/>
              <a:t>12/4/2023</a:t>
            </a:fld>
            <a:endParaRPr lang="en-US"/>
          </a:p>
        </p:txBody>
      </p:sp>
      <p:sp>
        <p:nvSpPr>
          <p:cNvPr id="6" name="Footer Placeholder 5">
            <a:extLst>
              <a:ext uri="{FF2B5EF4-FFF2-40B4-BE49-F238E27FC236}">
                <a16:creationId xmlns:a16="http://schemas.microsoft.com/office/drawing/2014/main" id="{DD3928E2-0EBF-1388-266D-D329A146B5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9BA305-8FC0-DEDC-760B-7FBC3B5CB4C7}"/>
              </a:ext>
            </a:extLst>
          </p:cNvPr>
          <p:cNvSpPr>
            <a:spLocks noGrp="1"/>
          </p:cNvSpPr>
          <p:nvPr>
            <p:ph type="sldNum" sz="quarter" idx="12"/>
          </p:nvPr>
        </p:nvSpPr>
        <p:spPr/>
        <p:txBody>
          <a:bodyPr/>
          <a:lstStyle/>
          <a:p>
            <a:fld id="{C78F7F65-3163-B647-8F28-626E0FD93EC2}" type="slidenum">
              <a:rPr lang="en-US" smtClean="0"/>
              <a:t>‹#›</a:t>
            </a:fld>
            <a:endParaRPr lang="en-US"/>
          </a:p>
        </p:txBody>
      </p:sp>
    </p:spTree>
    <p:extLst>
      <p:ext uri="{BB962C8B-B14F-4D97-AF65-F5344CB8AC3E}">
        <p14:creationId xmlns:p14="http://schemas.microsoft.com/office/powerpoint/2010/main" val="26955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C7DC2-BEAB-731B-3111-2E29DE042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2DAB61-1E26-F554-E2DE-C8B1F97F4F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73D7D-F2FC-401A-1EF2-3D97B4A2F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202E2-119A-594C-AAEA-A3C15BE462A0}" type="datetimeFigureOut">
              <a:rPr lang="en-US" smtClean="0"/>
              <a:t>12/4/2023</a:t>
            </a:fld>
            <a:endParaRPr lang="en-US"/>
          </a:p>
        </p:txBody>
      </p:sp>
      <p:sp>
        <p:nvSpPr>
          <p:cNvPr id="5" name="Footer Placeholder 4">
            <a:extLst>
              <a:ext uri="{FF2B5EF4-FFF2-40B4-BE49-F238E27FC236}">
                <a16:creationId xmlns:a16="http://schemas.microsoft.com/office/drawing/2014/main" id="{F6738557-0DB5-166E-9681-2A7480AFF1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7DDC6D-EA32-253C-03BF-F9564475C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F7F65-3163-B647-8F28-626E0FD93EC2}" type="slidenum">
              <a:rPr lang="en-US" smtClean="0"/>
              <a:t>‹#›</a:t>
            </a:fld>
            <a:endParaRPr lang="en-US"/>
          </a:p>
        </p:txBody>
      </p:sp>
    </p:spTree>
    <p:extLst>
      <p:ext uri="{BB962C8B-B14F-4D97-AF65-F5344CB8AC3E}">
        <p14:creationId xmlns:p14="http://schemas.microsoft.com/office/powerpoint/2010/main" val="246737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25BF3B1-C179-8EC1-9C6B-7EF53B2C04AC}"/>
              </a:ext>
            </a:extLst>
          </p:cNvPr>
          <p:cNvPicPr>
            <a:picLocks noChangeAspect="1"/>
          </p:cNvPicPr>
          <p:nvPr/>
        </p:nvPicPr>
        <p:blipFill rotWithShape="1">
          <a:blip r:embed="rId2"/>
          <a:srcRect t="15593" b="138"/>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6EB09D-F1AA-EB98-3F7F-CDD08C0C4E9B}"/>
              </a:ext>
            </a:extLst>
          </p:cNvPr>
          <p:cNvSpPr>
            <a:spLocks noGrp="1"/>
          </p:cNvSpPr>
          <p:nvPr>
            <p:ph type="ctrTitle"/>
          </p:nvPr>
        </p:nvSpPr>
        <p:spPr>
          <a:xfrm>
            <a:off x="404553" y="3091928"/>
            <a:ext cx="9078562" cy="2387600"/>
          </a:xfrm>
        </p:spPr>
        <p:txBody>
          <a:bodyPr>
            <a:normAutofit/>
          </a:bodyPr>
          <a:lstStyle/>
          <a:p>
            <a:pPr algn="l"/>
            <a:r>
              <a:rPr lang="en-US" sz="6100">
                <a:solidFill>
                  <a:schemeClr val="bg1"/>
                </a:solidFill>
              </a:rPr>
              <a:t>Setting Up Safe Universities from Any Sexual Violence</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CFC4610-49C5-F532-F352-F25C5E3AEDF8}"/>
              </a:ext>
            </a:extLst>
          </p:cNvPr>
          <p:cNvSpPr>
            <a:spLocks noGrp="1"/>
          </p:cNvSpPr>
          <p:nvPr>
            <p:ph type="subTitle" idx="1"/>
          </p:nvPr>
        </p:nvSpPr>
        <p:spPr>
          <a:xfrm>
            <a:off x="404553" y="5335929"/>
            <a:ext cx="9078562" cy="881991"/>
          </a:xfrm>
        </p:spPr>
        <p:txBody>
          <a:bodyPr anchor="ctr">
            <a:normAutofit/>
          </a:bodyPr>
          <a:lstStyle/>
          <a:p>
            <a:pPr algn="l"/>
            <a:endParaRPr lang="en-US" sz="1300" dirty="0">
              <a:solidFill>
                <a:schemeClr val="bg1"/>
              </a:solidFill>
            </a:endParaRPr>
          </a:p>
          <a:p>
            <a:pPr algn="l"/>
            <a:r>
              <a:rPr lang="en-US" sz="1300" dirty="0">
                <a:solidFill>
                  <a:schemeClr val="bg1"/>
                </a:solidFill>
              </a:rPr>
              <a:t>Siti </a:t>
            </a:r>
            <a:r>
              <a:rPr lang="en-US" sz="1300" dirty="0" err="1">
                <a:solidFill>
                  <a:schemeClr val="bg1"/>
                </a:solidFill>
              </a:rPr>
              <a:t>Aisyah</a:t>
            </a:r>
            <a:endParaRPr lang="en-US" sz="1300" dirty="0">
              <a:solidFill>
                <a:schemeClr val="bg1"/>
              </a:solidFill>
            </a:endParaRPr>
          </a:p>
          <a:p>
            <a:pPr algn="l"/>
            <a:r>
              <a:rPr lang="en-US" sz="1300" dirty="0" err="1">
                <a:solidFill>
                  <a:schemeClr val="bg1"/>
                </a:solidFill>
              </a:rPr>
              <a:t>Alauddin</a:t>
            </a:r>
            <a:r>
              <a:rPr lang="en-US" sz="1300" dirty="0">
                <a:solidFill>
                  <a:schemeClr val="bg1"/>
                </a:solidFill>
              </a:rPr>
              <a:t> State Islamic University, Makassar Indonesia</a:t>
            </a:r>
          </a:p>
          <a:p>
            <a:pPr algn="l"/>
            <a:endParaRPr lang="en-US" sz="1300" dirty="0">
              <a:solidFill>
                <a:schemeClr val="bg1"/>
              </a:solidFill>
            </a:endParaRPr>
          </a:p>
        </p:txBody>
      </p:sp>
    </p:spTree>
    <p:extLst>
      <p:ext uri="{BB962C8B-B14F-4D97-AF65-F5344CB8AC3E}">
        <p14:creationId xmlns:p14="http://schemas.microsoft.com/office/powerpoint/2010/main" val="402303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71B720-8C87-218D-631E-D5A0D00AF59E}"/>
              </a:ext>
            </a:extLst>
          </p:cNvPr>
          <p:cNvSpPr>
            <a:spLocks noGrp="1"/>
          </p:cNvSpPr>
          <p:nvPr>
            <p:ph type="title"/>
          </p:nvPr>
        </p:nvSpPr>
        <p:spPr>
          <a:xfrm>
            <a:off x="761803" y="350196"/>
            <a:ext cx="4646904" cy="1624520"/>
          </a:xfrm>
        </p:spPr>
        <p:txBody>
          <a:bodyPr anchor="ctr">
            <a:normAutofit/>
          </a:bodyPr>
          <a:lstStyle/>
          <a:p>
            <a:r>
              <a:rPr lang="en-US" sz="4000"/>
              <a:t>University Should be:</a:t>
            </a:r>
          </a:p>
        </p:txBody>
      </p:sp>
      <p:sp>
        <p:nvSpPr>
          <p:cNvPr id="3" name="Content Placeholder 2">
            <a:extLst>
              <a:ext uri="{FF2B5EF4-FFF2-40B4-BE49-F238E27FC236}">
                <a16:creationId xmlns:a16="http://schemas.microsoft.com/office/drawing/2014/main" id="{6C3C8BED-FBB0-6FBE-8430-5D5579DF5E7C}"/>
              </a:ext>
            </a:extLst>
          </p:cNvPr>
          <p:cNvSpPr>
            <a:spLocks noGrp="1"/>
          </p:cNvSpPr>
          <p:nvPr>
            <p:ph idx="1"/>
          </p:nvPr>
        </p:nvSpPr>
        <p:spPr>
          <a:xfrm>
            <a:off x="761802" y="2743200"/>
            <a:ext cx="4646905" cy="3613149"/>
          </a:xfrm>
        </p:spPr>
        <p:txBody>
          <a:bodyPr anchor="ctr">
            <a:normAutofit/>
          </a:bodyPr>
          <a:lstStyle/>
          <a:p>
            <a:r>
              <a:rPr lang="en-US" sz="2000"/>
              <a:t>A safe place for students, lecturers and staff to stay and exchange knowledge =&gt; no one can exercise his/her power to commit sexual violence </a:t>
            </a:r>
          </a:p>
          <a:p>
            <a:endParaRPr lang="en-US" sz="2000"/>
          </a:p>
        </p:txBody>
      </p:sp>
      <p:pic>
        <p:nvPicPr>
          <p:cNvPr id="5" name="Picture 4" descr="Large skydiving group mid-air">
            <a:extLst>
              <a:ext uri="{FF2B5EF4-FFF2-40B4-BE49-F238E27FC236}">
                <a16:creationId xmlns:a16="http://schemas.microsoft.com/office/drawing/2014/main" id="{B1142855-9607-D3C8-9D3E-FE0E998EE299}"/>
              </a:ext>
            </a:extLst>
          </p:cNvPr>
          <p:cNvPicPr>
            <a:picLocks noChangeAspect="1"/>
          </p:cNvPicPr>
          <p:nvPr/>
        </p:nvPicPr>
        <p:blipFill rotWithShape="1">
          <a:blip r:embed="rId2"/>
          <a:srcRect l="20995" r="19827"/>
          <a:stretch/>
        </p:blipFill>
        <p:spPr>
          <a:xfrm>
            <a:off x="6096000" y="1"/>
            <a:ext cx="6102825" cy="6858000"/>
          </a:xfrm>
          <a:prstGeom prst="rect">
            <a:avLst/>
          </a:prstGeom>
        </p:spPr>
      </p:pic>
    </p:spTree>
    <p:extLst>
      <p:ext uri="{BB962C8B-B14F-4D97-AF65-F5344CB8AC3E}">
        <p14:creationId xmlns:p14="http://schemas.microsoft.com/office/powerpoint/2010/main" val="374228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E0FFCC-85A7-9DB7-CE29-6C74B22F371C}"/>
              </a:ext>
            </a:extLst>
          </p:cNvPr>
          <p:cNvSpPr>
            <a:spLocks noGrp="1"/>
          </p:cNvSpPr>
          <p:nvPr>
            <p:ph type="title"/>
          </p:nvPr>
        </p:nvSpPr>
        <p:spPr>
          <a:xfrm>
            <a:off x="838200" y="365125"/>
            <a:ext cx="10515600" cy="1325563"/>
          </a:xfrm>
        </p:spPr>
        <p:txBody>
          <a:bodyPr>
            <a:normAutofit/>
          </a:bodyPr>
          <a:lstStyle/>
          <a:p>
            <a:r>
              <a:rPr lang="en-US" dirty="0"/>
              <a:t>Religious Affairs’ Contributions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06B5E39-C6A1-2823-E5B4-D4A5950ED8A6}"/>
              </a:ext>
            </a:extLst>
          </p:cNvPr>
          <p:cNvSpPr>
            <a:spLocks noGrp="1"/>
          </p:cNvSpPr>
          <p:nvPr>
            <p:ph idx="1"/>
          </p:nvPr>
        </p:nvSpPr>
        <p:spPr>
          <a:xfrm>
            <a:off x="838200" y="1825625"/>
            <a:ext cx="10515600" cy="4351338"/>
          </a:xfrm>
        </p:spPr>
        <p:txBody>
          <a:bodyPr>
            <a:normAutofit/>
          </a:bodyPr>
          <a:lstStyle/>
          <a:p>
            <a:r>
              <a:rPr lang="en-US" sz="2600" dirty="0"/>
              <a:t>SK </a:t>
            </a:r>
            <a:r>
              <a:rPr lang="en-US" sz="2600" dirty="0" err="1"/>
              <a:t>Dirjen</a:t>
            </a:r>
            <a:r>
              <a:rPr lang="en-US" sz="2600" dirty="0"/>
              <a:t> </a:t>
            </a:r>
            <a:r>
              <a:rPr lang="en-US" sz="2600" dirty="0" err="1"/>
              <a:t>Pendis</a:t>
            </a:r>
            <a:r>
              <a:rPr lang="en-US" sz="2600" dirty="0"/>
              <a:t> No. 5494 of 2019: Guideline for Sexual Violence Prevention and Responses within Islamic Higher Education in Indonesia. It urges Centre for Gender and Children Studies  to provide unit concerning with sexual violence prevention and responses, to disseminate and educate others as well as to monitor its implementation.  </a:t>
            </a:r>
          </a:p>
          <a:p>
            <a:r>
              <a:rPr lang="en-US" sz="2600" dirty="0"/>
              <a:t>Centre for Gender and Children Studies has provided Integrated Service Unit (Unit </a:t>
            </a:r>
            <a:r>
              <a:rPr lang="en-US" sz="2600" dirty="0" err="1"/>
              <a:t>Layanan</a:t>
            </a:r>
            <a:r>
              <a:rPr lang="en-US" sz="2600" dirty="0"/>
              <a:t> </a:t>
            </a:r>
            <a:r>
              <a:rPr lang="en-US" sz="2600" dirty="0" err="1"/>
              <a:t>Terpadu</a:t>
            </a:r>
            <a:r>
              <a:rPr lang="en-US" sz="2600" dirty="0"/>
              <a:t>) where mostly students file or report their sexual violence experiences occurred within campus =&gt;Based on Rector regulation</a:t>
            </a:r>
          </a:p>
          <a:p>
            <a:r>
              <a:rPr lang="en-US" sz="2600" dirty="0"/>
              <a:t>Religious Affairs  work collaboratively with National Commission on Violence against Women, while ULP often work with NGOs such as LBH </a:t>
            </a:r>
          </a:p>
        </p:txBody>
      </p:sp>
    </p:spTree>
    <p:extLst>
      <p:ext uri="{BB962C8B-B14F-4D97-AF65-F5344CB8AC3E}">
        <p14:creationId xmlns:p14="http://schemas.microsoft.com/office/powerpoint/2010/main" val="92079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C2700-7A42-3478-FEF5-966D49684E4E}"/>
              </a:ext>
            </a:extLst>
          </p:cNvPr>
          <p:cNvSpPr>
            <a:spLocks noGrp="1"/>
          </p:cNvSpPr>
          <p:nvPr>
            <p:ph type="title"/>
          </p:nvPr>
        </p:nvSpPr>
        <p:spPr>
          <a:xfrm>
            <a:off x="838200" y="365125"/>
            <a:ext cx="5558489" cy="1325563"/>
          </a:xfrm>
        </p:spPr>
        <p:txBody>
          <a:bodyPr>
            <a:normAutofit/>
          </a:bodyPr>
          <a:lstStyle/>
          <a:p>
            <a:r>
              <a:rPr lang="en-US" dirty="0"/>
              <a:t>DIKTI…</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AA31159-C9E5-12A6-AF33-EFB51F92E5F1}"/>
              </a:ext>
            </a:extLst>
          </p:cNvPr>
          <p:cNvSpPr>
            <a:spLocks noGrp="1"/>
          </p:cNvSpPr>
          <p:nvPr>
            <p:ph idx="1"/>
          </p:nvPr>
        </p:nvSpPr>
        <p:spPr>
          <a:xfrm>
            <a:off x="838200" y="1825625"/>
            <a:ext cx="5558489" cy="4351338"/>
          </a:xfrm>
        </p:spPr>
        <p:txBody>
          <a:bodyPr>
            <a:normAutofit/>
          </a:bodyPr>
          <a:lstStyle/>
          <a:p>
            <a:r>
              <a:rPr lang="en-US" dirty="0" err="1"/>
              <a:t>Minisitry</a:t>
            </a:r>
            <a:r>
              <a:rPr lang="en-US" dirty="0"/>
              <a:t> for Education, Culture and Higher Education enacted regulation No. 30 of 2021 : Sexual Violence Prevention and Responses </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459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8FB00BC-F7D8-F872-E6EA-36877C9E5ECE}"/>
              </a:ext>
            </a:extLst>
          </p:cNvPr>
          <p:cNvPicPr>
            <a:picLocks noChangeAspect="1"/>
          </p:cNvPicPr>
          <p:nvPr/>
        </p:nvPicPr>
        <p:blipFill rotWithShape="1">
          <a:blip r:embed="rId2">
            <a:duotone>
              <a:schemeClr val="bg2">
                <a:shade val="45000"/>
                <a:satMod val="135000"/>
              </a:schemeClr>
              <a:prstClr val="white"/>
            </a:duotone>
          </a:blip>
          <a:srcRect b="2500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958028-7098-10B6-09F8-90CCA7C06F0F}"/>
              </a:ext>
            </a:extLst>
          </p:cNvPr>
          <p:cNvSpPr>
            <a:spLocks noGrp="1"/>
          </p:cNvSpPr>
          <p:nvPr>
            <p:ph type="title"/>
          </p:nvPr>
        </p:nvSpPr>
        <p:spPr>
          <a:xfrm>
            <a:off x="838200" y="365125"/>
            <a:ext cx="10515600" cy="1325563"/>
          </a:xfrm>
        </p:spPr>
        <p:txBody>
          <a:bodyPr>
            <a:normAutofit/>
          </a:bodyPr>
          <a:lstStyle/>
          <a:p>
            <a:r>
              <a:rPr lang="en-US" dirty="0"/>
              <a:t>Integrated Service Unit (Unit </a:t>
            </a:r>
            <a:r>
              <a:rPr lang="en-US" dirty="0" err="1"/>
              <a:t>Layanan</a:t>
            </a:r>
            <a:r>
              <a:rPr lang="en-US" dirty="0"/>
              <a:t> </a:t>
            </a:r>
            <a:r>
              <a:rPr lang="en-US" dirty="0" err="1"/>
              <a:t>Terpadu</a:t>
            </a:r>
            <a:r>
              <a:rPr lang="en-US" dirty="0"/>
              <a:t>) </a:t>
            </a:r>
          </a:p>
        </p:txBody>
      </p:sp>
      <p:graphicFrame>
        <p:nvGraphicFramePr>
          <p:cNvPr id="5" name="Content Placeholder 2">
            <a:extLst>
              <a:ext uri="{FF2B5EF4-FFF2-40B4-BE49-F238E27FC236}">
                <a16:creationId xmlns:a16="http://schemas.microsoft.com/office/drawing/2014/main" id="{40A5DB30-D5EC-71C2-7E54-9E957DEC4337}"/>
              </a:ext>
            </a:extLst>
          </p:cNvPr>
          <p:cNvGraphicFramePr>
            <a:graphicFrameLocks noGrp="1"/>
          </p:cNvGraphicFramePr>
          <p:nvPr>
            <p:ph idx="1"/>
            <p:extLst>
              <p:ext uri="{D42A27DB-BD31-4B8C-83A1-F6EECF244321}">
                <p14:modId xmlns:p14="http://schemas.microsoft.com/office/powerpoint/2010/main" val="28048116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045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802175-BC97-837E-75B3-81DFFDFF2029}"/>
              </a:ext>
            </a:extLst>
          </p:cNvPr>
          <p:cNvSpPr>
            <a:spLocks noGrp="1"/>
          </p:cNvSpPr>
          <p:nvPr>
            <p:ph type="title"/>
          </p:nvPr>
        </p:nvSpPr>
        <p:spPr>
          <a:xfrm>
            <a:off x="838200" y="365125"/>
            <a:ext cx="10515600" cy="1325563"/>
          </a:xfrm>
        </p:spPr>
        <p:txBody>
          <a:bodyPr>
            <a:normAutofit/>
          </a:bodyPr>
          <a:lstStyle/>
          <a:p>
            <a:r>
              <a:rPr lang="en-US" dirty="0"/>
              <a:t>Challenges/Obstacles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B2D4268-93BE-C5E5-FC82-CB92B9958153}"/>
              </a:ext>
            </a:extLst>
          </p:cNvPr>
          <p:cNvSpPr>
            <a:spLocks noGrp="1"/>
          </p:cNvSpPr>
          <p:nvPr>
            <p:ph idx="1"/>
          </p:nvPr>
        </p:nvSpPr>
        <p:spPr>
          <a:xfrm>
            <a:off x="838200" y="1825625"/>
            <a:ext cx="10515600" cy="4351338"/>
          </a:xfrm>
        </p:spPr>
        <p:txBody>
          <a:bodyPr>
            <a:normAutofit/>
          </a:bodyPr>
          <a:lstStyle/>
          <a:p>
            <a:r>
              <a:rPr lang="en-US" dirty="0"/>
              <a:t>Cultural and social burdens not to disclose personal experiences (being survivors of sexual violence) =&gt; women are mostly blamed for such incident. For them, keep silent is much better than reporting the case. </a:t>
            </a:r>
          </a:p>
          <a:p>
            <a:r>
              <a:rPr lang="en-US" dirty="0"/>
              <a:t>Sexual violence is sometimes assumed to be ‘acceptable’ (normal dan </a:t>
            </a:r>
            <a:r>
              <a:rPr lang="en-US" dirty="0" err="1"/>
              <a:t>biasa</a:t>
            </a:r>
            <a:r>
              <a:rPr lang="en-US" dirty="0"/>
              <a:t>) =&gt; This is part of patriarchal conspiracies </a:t>
            </a:r>
          </a:p>
          <a:p>
            <a:r>
              <a:rPr lang="en-US" dirty="0"/>
              <a:t>Perpetrators often have more power to halt the case due to their positions as lecturers or staff</a:t>
            </a:r>
          </a:p>
        </p:txBody>
      </p:sp>
    </p:spTree>
    <p:extLst>
      <p:ext uri="{BB962C8B-B14F-4D97-AF65-F5344CB8AC3E}">
        <p14:creationId xmlns:p14="http://schemas.microsoft.com/office/powerpoint/2010/main" val="4127781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344</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Setting Up Safe Universities from Any Sexual Violence</vt:lpstr>
      <vt:lpstr>University Should be:</vt:lpstr>
      <vt:lpstr>Religious Affairs’ Contributions</vt:lpstr>
      <vt:lpstr>DIKTI…</vt:lpstr>
      <vt:lpstr>Integrated Service Unit (Unit Layanan Terpadu) </vt:lpstr>
      <vt:lpstr>Challenges/Obstacles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Safe Universities from Any Sexual Violence</dc:title>
  <dc:creator>Aisyah Kara</dc:creator>
  <cp:lastModifiedBy>Christin Hutubessy</cp:lastModifiedBy>
  <cp:revision>5</cp:revision>
  <dcterms:created xsi:type="dcterms:W3CDTF">2023-12-03T07:24:29Z</dcterms:created>
  <dcterms:modified xsi:type="dcterms:W3CDTF">2023-12-04T07:30:27Z</dcterms:modified>
</cp:coreProperties>
</file>